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3"/>
  </p:notesMasterIdLst>
  <p:sldIdLst>
    <p:sldId id="280" r:id="rId2"/>
    <p:sldId id="281" r:id="rId3"/>
    <p:sldId id="282" r:id="rId4"/>
    <p:sldId id="283" r:id="rId5"/>
    <p:sldId id="269" r:id="rId6"/>
    <p:sldId id="259" r:id="rId7"/>
    <p:sldId id="307" r:id="rId8"/>
    <p:sldId id="308" r:id="rId9"/>
    <p:sldId id="309" r:id="rId10"/>
    <p:sldId id="310" r:id="rId11"/>
    <p:sldId id="311" r:id="rId12"/>
    <p:sldId id="312" r:id="rId13"/>
    <p:sldId id="313" r:id="rId14"/>
    <p:sldId id="314" r:id="rId15"/>
    <p:sldId id="315" r:id="rId16"/>
    <p:sldId id="316" r:id="rId17"/>
    <p:sldId id="317" r:id="rId18"/>
    <p:sldId id="318" r:id="rId19"/>
    <p:sldId id="319" r:id="rId20"/>
    <p:sldId id="320" r:id="rId21"/>
    <p:sldId id="321" r:id="rId22"/>
    <p:sldId id="322" r:id="rId23"/>
    <p:sldId id="323" r:id="rId24"/>
    <p:sldId id="324" r:id="rId25"/>
    <p:sldId id="325" r:id="rId26"/>
    <p:sldId id="326" r:id="rId27"/>
    <p:sldId id="327" r:id="rId28"/>
    <p:sldId id="328" r:id="rId29"/>
    <p:sldId id="329" r:id="rId30"/>
    <p:sldId id="330" r:id="rId31"/>
    <p:sldId id="331" r:id="rId32"/>
    <p:sldId id="332" r:id="rId33"/>
    <p:sldId id="333" r:id="rId34"/>
    <p:sldId id="334" r:id="rId35"/>
    <p:sldId id="335" r:id="rId36"/>
    <p:sldId id="336" r:id="rId37"/>
    <p:sldId id="294" r:id="rId38"/>
    <p:sldId id="286" r:id="rId39"/>
    <p:sldId id="265" r:id="rId40"/>
    <p:sldId id="276" r:id="rId41"/>
    <p:sldId id="271" r:id="rId42"/>
  </p:sldIdLst>
  <p:sldSz cx="9144000" cy="6858000" type="screen4x3"/>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889"/>
    <a:srgbClr val="013F99"/>
    <a:srgbClr val="D40257"/>
    <a:srgbClr val="002864"/>
    <a:srgbClr val="FD418D"/>
    <a:srgbClr val="001C46"/>
    <a:srgbClr val="FF2D78"/>
    <a:srgbClr val="150060"/>
    <a:srgbClr val="FF2573"/>
    <a:srgbClr val="014C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Estilo claro 3 - Acento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16DA210-FB5B-4158-B5E0-FEB733F419BA}" styleName="Estilo claro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00" autoAdjust="0"/>
    <p:restoredTop sz="94660"/>
  </p:normalViewPr>
  <p:slideViewPr>
    <p:cSldViewPr snapToGrid="0">
      <p:cViewPr varScale="1">
        <p:scale>
          <a:sx n="80" d="100"/>
          <a:sy n="80" d="100"/>
        </p:scale>
        <p:origin x="165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E1B771-B3E3-42D1-8168-91DB4AA8C408}" type="datetimeFigureOut">
              <a:rPr lang="es-CO" smtClean="0"/>
              <a:t>26/03/2023</a:t>
            </a:fld>
            <a:endParaRPr lang="es-CO"/>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92EBC8-5E69-48BB-B27C-DBF394D18438}" type="slidenum">
              <a:rPr lang="es-CO" smtClean="0"/>
              <a:t>‹Nº›</a:t>
            </a:fld>
            <a:endParaRPr lang="es-CO"/>
          </a:p>
        </p:txBody>
      </p:sp>
    </p:spTree>
    <p:extLst>
      <p:ext uri="{BB962C8B-B14F-4D97-AF65-F5344CB8AC3E}">
        <p14:creationId xmlns:p14="http://schemas.microsoft.com/office/powerpoint/2010/main" val="2880450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3/26/2023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1103745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3/26/2023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2736068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3/26/2023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1907883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4370155-78BD-4B43-AD82-A40C309BA4EE}" type="datetimeFigureOut">
              <a:rPr lang="en-US" smtClean="0"/>
              <a:t>3/26/2023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1231947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94370155-78BD-4B43-AD82-A40C309BA4EE}" type="datetimeFigureOut">
              <a:rPr lang="en-US" smtClean="0"/>
              <a:t>3/26/2023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351709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4370155-78BD-4B43-AD82-A40C309BA4EE}" type="datetimeFigureOut">
              <a:rPr lang="en-US" smtClean="0"/>
              <a:t>3/26/2023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2857598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4370155-78BD-4B43-AD82-A40C309BA4EE}" type="datetimeFigureOut">
              <a:rPr lang="en-US" smtClean="0"/>
              <a:t>3/26/2023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3210745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94370155-78BD-4B43-AD82-A40C309BA4EE}" type="datetimeFigureOut">
              <a:rPr lang="en-US" smtClean="0"/>
              <a:t>3/26/2023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2724389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370155-78BD-4B43-AD82-A40C309BA4EE}" type="datetimeFigureOut">
              <a:rPr lang="en-US" smtClean="0"/>
              <a:t>3/26/2023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3166229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94370155-78BD-4B43-AD82-A40C309BA4EE}" type="datetimeFigureOut">
              <a:rPr lang="en-US" smtClean="0"/>
              <a:t>3/26/2023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1666388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94370155-78BD-4B43-AD82-A40C309BA4EE}" type="datetimeFigureOut">
              <a:rPr lang="en-US" smtClean="0"/>
              <a:t>3/26/2023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76F29C-3A77-49DE-A5DB-402A37006AF0}" type="slidenum">
              <a:rPr lang="en-US" smtClean="0"/>
              <a:t>‹Nº›</a:t>
            </a:fld>
            <a:endParaRPr lang="en-US"/>
          </a:p>
        </p:txBody>
      </p:sp>
    </p:spTree>
    <p:extLst>
      <p:ext uri="{BB962C8B-B14F-4D97-AF65-F5344CB8AC3E}">
        <p14:creationId xmlns:p14="http://schemas.microsoft.com/office/powerpoint/2010/main" val="1667836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370155-78BD-4B43-AD82-A40C309BA4EE}" type="datetimeFigureOut">
              <a:rPr lang="en-US" smtClean="0"/>
              <a:t>3/26/2023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76F29C-3A77-49DE-A5DB-402A37006AF0}" type="slidenum">
              <a:rPr lang="en-US" smtClean="0"/>
              <a:t>‹Nº›</a:t>
            </a:fld>
            <a:endParaRPr lang="en-US"/>
          </a:p>
        </p:txBody>
      </p:sp>
    </p:spTree>
    <p:extLst>
      <p:ext uri="{BB962C8B-B14F-4D97-AF65-F5344CB8AC3E}">
        <p14:creationId xmlns:p14="http://schemas.microsoft.com/office/powerpoint/2010/main" val="84720937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hyperlink" Target="https://asana.com/es/resources/project-roadmap"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hyperlink" Target="https://asana.com/es/resources/create-project-management-timeline-template"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hyperlink" Target="https://asana.com/es/resources/project-stakeholder"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hyperlink" Target="https://asana.com/es/resources/change-control-process" TargetMode="External"/><Relationship Id="rId4" Type="http://schemas.openxmlformats.org/officeDocument/2006/relationships/hyperlink" Target="https://asana.com/es/resources/what-is-scope-creep"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hyperlink" Target="https://asana.com/es/resources/risk-register"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hyperlink" Target="https://asana.com/es/resources/project-scop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hyperlink" Target="https://asana.com/es/resources/gantt-chart-basics" TargetMode="External"/><Relationship Id="rId4" Type="http://schemas.openxmlformats.org/officeDocument/2006/relationships/hyperlink" Target="https://asana.com/es/resources/raci-chart"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hyperlink" Target="https://asana.com/es/resources/what-is-kanban" TargetMode="External"/><Relationship Id="rId4" Type="http://schemas.openxmlformats.org/officeDocument/2006/relationships/hyperlink" Target="https://asana.com/es/resources/work-breakdown-structur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hyperlink" Target="https://asana.com/es/product/portfolio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jp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microsoft.com/office/2007/relationships/hdphoto" Target="../media/hdphoto3.wdp"/></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1.xml"/><Relationship Id="rId5" Type="http://schemas.microsoft.com/office/2007/relationships/hdphoto" Target="../media/hdphoto3.wdp"/><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thedigitalprojectmanager.com/digital-project-management-training/"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jp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11.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hyperlink" Target="https://asana.com/es/uses/project-management"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hyperlink" Target="https://asana.com/es/uses/team-collaboration" TargetMode="External"/><Relationship Id="rId4" Type="http://schemas.openxmlformats.org/officeDocument/2006/relationships/hyperlink" Target="https://asana.com/es/templates/for/product/product-roadma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extLst>
              <a:ext uri="{28A0092B-C50C-407E-A947-70E740481C1C}">
                <a14:useLocalDpi xmlns:a14="http://schemas.microsoft.com/office/drawing/2010/main" val="0"/>
              </a:ext>
            </a:extLst>
          </a:blip>
          <a:srcRect l="15102" t="-56" r="-5663" b="-506"/>
          <a:stretch/>
        </p:blipFill>
        <p:spPr>
          <a:xfrm>
            <a:off x="-9525" y="1"/>
            <a:ext cx="9367309" cy="6943724"/>
          </a:xfrm>
          <a:prstGeom prst="rect">
            <a:avLst/>
          </a:prstGeom>
        </p:spPr>
      </p:pic>
      <p:sp>
        <p:nvSpPr>
          <p:cNvPr id="6" name="Rectángulo 5"/>
          <p:cNvSpPr/>
          <p:nvPr/>
        </p:nvSpPr>
        <p:spPr>
          <a:xfrm>
            <a:off x="4962524" y="0"/>
            <a:ext cx="4181475" cy="6858000"/>
          </a:xfrm>
          <a:prstGeom prst="rect">
            <a:avLst/>
          </a:prstGeom>
          <a:gradFill flip="none" rotWithShape="1">
            <a:gsLst>
              <a:gs pos="35000">
                <a:srgbClr val="EC035F">
                  <a:shade val="30000"/>
                  <a:satMod val="115000"/>
                </a:srgbClr>
              </a:gs>
              <a:gs pos="83000">
                <a:srgbClr val="15006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8701" y="5338908"/>
            <a:ext cx="3124200" cy="1263722"/>
          </a:xfrm>
          <a:prstGeom prst="rect">
            <a:avLst/>
          </a:prstGeom>
        </p:spPr>
      </p:pic>
      <p:sp>
        <p:nvSpPr>
          <p:cNvPr id="11" name="Elipse 10"/>
          <p:cNvSpPr/>
          <p:nvPr/>
        </p:nvSpPr>
        <p:spPr>
          <a:xfrm>
            <a:off x="5396277" y="1717528"/>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adroTexto 12"/>
          <p:cNvSpPr txBox="1"/>
          <p:nvPr/>
        </p:nvSpPr>
        <p:spPr>
          <a:xfrm>
            <a:off x="5695857" y="2746085"/>
            <a:ext cx="2714805" cy="954107"/>
          </a:xfrm>
          <a:prstGeom prst="rect">
            <a:avLst/>
          </a:prstGeom>
          <a:noFill/>
        </p:spPr>
        <p:txBody>
          <a:bodyPr wrap="square" rtlCol="0">
            <a:spAutoFit/>
          </a:bodyPr>
          <a:lstStyle/>
          <a:p>
            <a:pPr algn="ctr"/>
            <a:r>
              <a:rPr lang="es-MX" sz="2800" dirty="0">
                <a:solidFill>
                  <a:schemeClr val="bg1"/>
                </a:solidFill>
                <a:latin typeface="Arial" panose="020B0604020202020204" pitchFamily="34" charset="0"/>
                <a:cs typeface="Arial" panose="020B0604020202020204" pitchFamily="34" charset="0"/>
              </a:rPr>
              <a:t>INICIO</a:t>
            </a:r>
          </a:p>
          <a:p>
            <a:pPr algn="ctr"/>
            <a:r>
              <a:rPr lang="es-MX" sz="2800" dirty="0">
                <a:solidFill>
                  <a:schemeClr val="bg1"/>
                </a:solidFill>
                <a:latin typeface="Arial" panose="020B0604020202020204" pitchFamily="34" charset="0"/>
                <a:cs typeface="Arial" panose="020B0604020202020204" pitchFamily="34" charset="0"/>
              </a:rPr>
              <a:t>GRABACIÓN</a:t>
            </a:r>
            <a:endParaRPr lang="en-US" sz="2800" dirty="0">
              <a:solidFill>
                <a:schemeClr val="bg1"/>
              </a:solidFill>
              <a:latin typeface="Arial" panose="020B0604020202020204" pitchFamily="34" charset="0"/>
              <a:cs typeface="Arial" panose="020B0604020202020204" pitchFamily="34" charset="0"/>
            </a:endParaRPr>
          </a:p>
        </p:txBody>
      </p:sp>
      <p:pic>
        <p:nvPicPr>
          <p:cNvPr id="16" name="Imagen 15"/>
          <p:cNvPicPr>
            <a:picLocks noChangeAspect="1"/>
          </p:cNvPicPr>
          <p:nvPr/>
        </p:nvPicPr>
        <p:blipFill rotWithShape="1">
          <a:blip r:embed="rId4" cstate="print">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l="27123" t="33205" r="27123" b="31411"/>
          <a:stretch/>
        </p:blipFill>
        <p:spPr>
          <a:xfrm>
            <a:off x="4888717" y="1062516"/>
            <a:ext cx="4329084" cy="4440085"/>
          </a:xfrm>
          <a:prstGeom prst="rect">
            <a:avLst/>
          </a:prstGeom>
        </p:spPr>
      </p:pic>
      <p:sp>
        <p:nvSpPr>
          <p:cNvPr id="4" name="CuadroTexto 3">
            <a:extLst>
              <a:ext uri="{FF2B5EF4-FFF2-40B4-BE49-F238E27FC236}">
                <a16:creationId xmlns:a16="http://schemas.microsoft.com/office/drawing/2014/main" id="{230632B1-D4FC-5776-6F57-8A82CA15376C}"/>
              </a:ext>
            </a:extLst>
          </p:cNvPr>
          <p:cNvSpPr txBox="1"/>
          <p:nvPr/>
        </p:nvSpPr>
        <p:spPr>
          <a:xfrm>
            <a:off x="212614" y="5918785"/>
            <a:ext cx="4749910" cy="923330"/>
          </a:xfrm>
          <a:prstGeom prst="rect">
            <a:avLst/>
          </a:prstGeom>
          <a:noFill/>
        </p:spPr>
        <p:txBody>
          <a:bodyPr wrap="square">
            <a:spAutoFit/>
          </a:bodyPr>
          <a:lstStyle/>
          <a:p>
            <a:pPr algn="ctr"/>
            <a:r>
              <a:rPr lang="es-419" b="1" dirty="0">
                <a:solidFill>
                  <a:schemeClr val="bg1"/>
                </a:solidFill>
              </a:rPr>
              <a:t>GERENCIA Y GESTION DE T.I//AUDITORIA DE S.I – GERENCIA DE PROYECTOS</a:t>
            </a:r>
          </a:p>
          <a:p>
            <a:pPr algn="ctr"/>
            <a:endParaRPr lang="es-419" b="1" dirty="0">
              <a:solidFill>
                <a:schemeClr val="bg1"/>
              </a:solidFill>
            </a:endParaRPr>
          </a:p>
        </p:txBody>
      </p:sp>
    </p:spTree>
    <p:extLst>
      <p:ext uri="{BB962C8B-B14F-4D97-AF65-F5344CB8AC3E}">
        <p14:creationId xmlns:p14="http://schemas.microsoft.com/office/powerpoint/2010/main" val="334344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pic>
        <p:nvPicPr>
          <p:cNvPr id="6" name="Imagen 5">
            <a:extLst>
              <a:ext uri="{FF2B5EF4-FFF2-40B4-BE49-F238E27FC236}">
                <a16:creationId xmlns:a16="http://schemas.microsoft.com/office/drawing/2014/main" id="{C24DE9AD-8CA6-969F-6723-F098C1ED981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6322" r="44843"/>
          <a:stretch/>
        </p:blipFill>
        <p:spPr>
          <a:xfrm rot="10800000">
            <a:off x="0" y="-427193"/>
            <a:ext cx="2640563" cy="2002969"/>
          </a:xfrm>
          <a:prstGeom prst="rect">
            <a:avLst/>
          </a:prstGeom>
        </p:spPr>
      </p:pic>
      <p:sp>
        <p:nvSpPr>
          <p:cNvPr id="8" name="Elipse 7">
            <a:extLst>
              <a:ext uri="{FF2B5EF4-FFF2-40B4-BE49-F238E27FC236}">
                <a16:creationId xmlns:a16="http://schemas.microsoft.com/office/drawing/2014/main" id="{7BB0EC20-5462-9CE0-1A55-3F7095B18229}"/>
              </a:ext>
            </a:extLst>
          </p:cNvPr>
          <p:cNvSpPr/>
          <p:nvPr/>
        </p:nvSpPr>
        <p:spPr>
          <a:xfrm>
            <a:off x="7278978"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Imagen 14">
            <a:extLst>
              <a:ext uri="{FF2B5EF4-FFF2-40B4-BE49-F238E27FC236}">
                <a16:creationId xmlns:a16="http://schemas.microsoft.com/office/drawing/2014/main" id="{465C92A8-DD72-3F23-3EEE-A70A68BD4E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39808" y="4492171"/>
            <a:ext cx="1352276" cy="2365829"/>
          </a:xfrm>
          <a:prstGeom prst="rect">
            <a:avLst/>
          </a:prstGeom>
        </p:spPr>
      </p:pic>
      <p:sp>
        <p:nvSpPr>
          <p:cNvPr id="17" name="Marcador de pie de página 1">
            <a:extLst>
              <a:ext uri="{FF2B5EF4-FFF2-40B4-BE49-F238E27FC236}">
                <a16:creationId xmlns:a16="http://schemas.microsoft.com/office/drawing/2014/main" id="{22FCC395-FCCC-0201-A9A0-5074AADBF9ED}"/>
              </a:ext>
            </a:extLst>
          </p:cNvPr>
          <p:cNvSpPr>
            <a:spLocks noGrp="1"/>
          </p:cNvSpPr>
          <p:nvPr>
            <p:ph type="ftr" sz="quarter" idx="11"/>
          </p:nvPr>
        </p:nvSpPr>
        <p:spPr>
          <a:xfrm>
            <a:off x="-114300" y="6318251"/>
            <a:ext cx="3086100" cy="365125"/>
          </a:xfrm>
        </p:spPr>
        <p:txBody>
          <a:bodyPr/>
          <a:lstStyle/>
          <a:p>
            <a:r>
              <a:rPr lang="es-MX" dirty="0" err="1">
                <a:solidFill>
                  <a:srgbClr val="013889"/>
                </a:solidFill>
              </a:rPr>
              <a:t>Bibliografia</a:t>
            </a:r>
            <a:r>
              <a:rPr lang="es-MX" dirty="0">
                <a:solidFill>
                  <a:srgbClr val="013889"/>
                </a:solidFill>
              </a:rPr>
              <a:t>: </a:t>
            </a:r>
            <a:r>
              <a:rPr lang="es-MX" dirty="0" err="1">
                <a:solidFill>
                  <a:srgbClr val="013889"/>
                </a:solidFill>
              </a:rPr>
              <a:t>it-project-management</a:t>
            </a:r>
            <a:endParaRPr lang="en-US" dirty="0">
              <a:solidFill>
                <a:srgbClr val="013889"/>
              </a:solidFill>
            </a:endParaRPr>
          </a:p>
        </p:txBody>
      </p:sp>
      <p:sp>
        <p:nvSpPr>
          <p:cNvPr id="2" name="CuadroTexto 1">
            <a:extLst>
              <a:ext uri="{FF2B5EF4-FFF2-40B4-BE49-F238E27FC236}">
                <a16:creationId xmlns:a16="http://schemas.microsoft.com/office/drawing/2014/main" id="{60B4CDEA-F818-336B-7CB5-C29DFEFD71E3}"/>
              </a:ext>
            </a:extLst>
          </p:cNvPr>
          <p:cNvSpPr txBox="1"/>
          <p:nvPr/>
        </p:nvSpPr>
        <p:spPr>
          <a:xfrm>
            <a:off x="509384" y="1575777"/>
            <a:ext cx="7116087" cy="2893100"/>
          </a:xfrm>
          <a:prstGeom prst="rect">
            <a:avLst/>
          </a:prstGeom>
          <a:noFill/>
        </p:spPr>
        <p:txBody>
          <a:bodyPr wrap="square">
            <a:spAutoFit/>
          </a:bodyPr>
          <a:lstStyle/>
          <a:p>
            <a:pPr algn="just" fontAlgn="auto"/>
            <a:r>
              <a:rPr lang="es-MX" sz="1400" b="0" i="0" dirty="0">
                <a:solidFill>
                  <a:srgbClr val="013889"/>
                </a:solidFill>
                <a:effectLst/>
                <a:latin typeface="Century Gothic" panose="020B0502020202020204" pitchFamily="34" charset="0"/>
                <a:cs typeface="Arial" panose="020B0604020202020204" pitchFamily="34" charset="0"/>
              </a:rPr>
              <a:t>Supervisión y control</a:t>
            </a:r>
          </a:p>
          <a:p>
            <a:pPr algn="just" fontAlgn="auto"/>
            <a:r>
              <a:rPr lang="es-MX" sz="1400" b="0" i="0" dirty="0">
                <a:solidFill>
                  <a:srgbClr val="013889"/>
                </a:solidFill>
                <a:effectLst/>
                <a:latin typeface="Century Gothic" panose="020B0502020202020204" pitchFamily="34" charset="0"/>
                <a:cs typeface="Arial" panose="020B0604020202020204" pitchFamily="34" charset="0"/>
              </a:rPr>
              <a:t>Durante la fase de ejecución, usa el software de gestión de proyectos de TI para dar seguimiento al progreso de tu equipo en tiempo real. Esto implica supervisar los tiempos, el costo, el alcance, la calidad y los riesgos del proyecto en sí. Usa tu </a:t>
            </a:r>
            <a:r>
              <a:rPr lang="es-MX" sz="1400" b="0" i="0" u="none" strike="noStrike" dirty="0">
                <a:solidFill>
                  <a:srgbClr val="013889"/>
                </a:solidFill>
                <a:effectLst/>
                <a:latin typeface="Century Gothic" panose="020B0502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hoja de ruta del proyecto</a:t>
            </a:r>
            <a:r>
              <a:rPr lang="es-MX" sz="1400" b="0" i="0" dirty="0">
                <a:solidFill>
                  <a:srgbClr val="013889"/>
                </a:solidFill>
                <a:effectLst/>
                <a:latin typeface="Century Gothic" panose="020B0502020202020204" pitchFamily="34" charset="0"/>
                <a:cs typeface="Arial" panose="020B0604020202020204" pitchFamily="34" charset="0"/>
              </a:rPr>
              <a:t>, para evaluar si el proyecto está alineado con la propuesta y los objetivos, o corregir el curso si es necesario.</a:t>
            </a:r>
          </a:p>
          <a:p>
            <a:pPr algn="just" fontAlgn="auto"/>
            <a:r>
              <a:rPr lang="es-MX" sz="1400" b="0" i="0" dirty="0">
                <a:solidFill>
                  <a:srgbClr val="013889"/>
                </a:solidFill>
                <a:effectLst/>
                <a:latin typeface="Century Gothic" panose="020B0502020202020204" pitchFamily="34" charset="0"/>
                <a:cs typeface="Arial" panose="020B0604020202020204" pitchFamily="34" charset="0"/>
              </a:rPr>
              <a:t>Cierre</a:t>
            </a:r>
          </a:p>
          <a:p>
            <a:pPr algn="just" fontAlgn="auto"/>
            <a:r>
              <a:rPr lang="es-MX" sz="1400" b="0" i="0" dirty="0">
                <a:solidFill>
                  <a:srgbClr val="013889"/>
                </a:solidFill>
                <a:effectLst/>
                <a:latin typeface="Century Gothic" panose="020B0502020202020204" pitchFamily="34" charset="0"/>
                <a:cs typeface="Arial" panose="020B0604020202020204" pitchFamily="34" charset="0"/>
              </a:rPr>
              <a:t>Una vez finalizado el proyecto, comienza la fase de cierre. Durante esta fase, asegúrate de que todo el trabajo se haya finalizado, aprobado y se haya enviado al equipo apropiado. También es importante tomarse un tiempo para revisar las lecciones aprendidas durante la ejecución del proyecto y determinar qué salió bien y qué no. La fase de cierre es esencial porque le da la oportunidad al equipo de revisar y mejorar las metodologías futuras.</a:t>
            </a:r>
          </a:p>
        </p:txBody>
      </p:sp>
    </p:spTree>
    <p:extLst>
      <p:ext uri="{BB962C8B-B14F-4D97-AF65-F5344CB8AC3E}">
        <p14:creationId xmlns:p14="http://schemas.microsoft.com/office/powerpoint/2010/main" val="1250814035"/>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pic>
        <p:nvPicPr>
          <p:cNvPr id="6" name="Imagen 5">
            <a:extLst>
              <a:ext uri="{FF2B5EF4-FFF2-40B4-BE49-F238E27FC236}">
                <a16:creationId xmlns:a16="http://schemas.microsoft.com/office/drawing/2014/main" id="{C24DE9AD-8CA6-969F-6723-F098C1ED981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6322" r="44843"/>
          <a:stretch/>
        </p:blipFill>
        <p:spPr>
          <a:xfrm rot="10800000">
            <a:off x="0" y="-427193"/>
            <a:ext cx="2640563" cy="2002969"/>
          </a:xfrm>
          <a:prstGeom prst="rect">
            <a:avLst/>
          </a:prstGeom>
        </p:spPr>
      </p:pic>
      <p:sp>
        <p:nvSpPr>
          <p:cNvPr id="8" name="Elipse 7">
            <a:extLst>
              <a:ext uri="{FF2B5EF4-FFF2-40B4-BE49-F238E27FC236}">
                <a16:creationId xmlns:a16="http://schemas.microsoft.com/office/drawing/2014/main" id="{7BB0EC20-5462-9CE0-1A55-3F7095B18229}"/>
              </a:ext>
            </a:extLst>
          </p:cNvPr>
          <p:cNvSpPr/>
          <p:nvPr/>
        </p:nvSpPr>
        <p:spPr>
          <a:xfrm>
            <a:off x="7278978"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Imagen 14">
            <a:extLst>
              <a:ext uri="{FF2B5EF4-FFF2-40B4-BE49-F238E27FC236}">
                <a16:creationId xmlns:a16="http://schemas.microsoft.com/office/drawing/2014/main" id="{465C92A8-DD72-3F23-3EEE-A70A68BD4E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39808" y="4492171"/>
            <a:ext cx="1352276" cy="2365829"/>
          </a:xfrm>
          <a:prstGeom prst="rect">
            <a:avLst/>
          </a:prstGeom>
        </p:spPr>
      </p:pic>
      <p:sp>
        <p:nvSpPr>
          <p:cNvPr id="17" name="Marcador de pie de página 1">
            <a:extLst>
              <a:ext uri="{FF2B5EF4-FFF2-40B4-BE49-F238E27FC236}">
                <a16:creationId xmlns:a16="http://schemas.microsoft.com/office/drawing/2014/main" id="{22FCC395-FCCC-0201-A9A0-5074AADBF9ED}"/>
              </a:ext>
            </a:extLst>
          </p:cNvPr>
          <p:cNvSpPr>
            <a:spLocks noGrp="1"/>
          </p:cNvSpPr>
          <p:nvPr>
            <p:ph type="ftr" sz="quarter" idx="11"/>
          </p:nvPr>
        </p:nvSpPr>
        <p:spPr>
          <a:xfrm>
            <a:off x="-114300" y="6318251"/>
            <a:ext cx="3086100" cy="365125"/>
          </a:xfrm>
        </p:spPr>
        <p:txBody>
          <a:bodyPr/>
          <a:lstStyle/>
          <a:p>
            <a:r>
              <a:rPr lang="es-MX" dirty="0" err="1">
                <a:solidFill>
                  <a:srgbClr val="013889"/>
                </a:solidFill>
              </a:rPr>
              <a:t>Bibliografia</a:t>
            </a:r>
            <a:r>
              <a:rPr lang="es-MX" dirty="0">
                <a:solidFill>
                  <a:srgbClr val="013889"/>
                </a:solidFill>
              </a:rPr>
              <a:t>: </a:t>
            </a:r>
            <a:r>
              <a:rPr lang="es-MX" dirty="0" err="1">
                <a:solidFill>
                  <a:srgbClr val="013889"/>
                </a:solidFill>
              </a:rPr>
              <a:t>it-project-management</a:t>
            </a:r>
            <a:endParaRPr lang="en-US" dirty="0">
              <a:solidFill>
                <a:srgbClr val="013889"/>
              </a:solidFill>
            </a:endParaRPr>
          </a:p>
        </p:txBody>
      </p:sp>
      <p:sp>
        <p:nvSpPr>
          <p:cNvPr id="3" name="CuadroTexto 2">
            <a:extLst>
              <a:ext uri="{FF2B5EF4-FFF2-40B4-BE49-F238E27FC236}">
                <a16:creationId xmlns:a16="http://schemas.microsoft.com/office/drawing/2014/main" id="{DDA5EE97-AA88-9276-A2B5-D1754BC9178B}"/>
              </a:ext>
            </a:extLst>
          </p:cNvPr>
          <p:cNvSpPr txBox="1"/>
          <p:nvPr/>
        </p:nvSpPr>
        <p:spPr>
          <a:xfrm>
            <a:off x="232865" y="1366266"/>
            <a:ext cx="8059219" cy="4154984"/>
          </a:xfrm>
          <a:prstGeom prst="rect">
            <a:avLst/>
          </a:prstGeom>
          <a:noFill/>
        </p:spPr>
        <p:txBody>
          <a:bodyPr wrap="square">
            <a:spAutoFit/>
          </a:bodyPr>
          <a:lstStyle/>
          <a:p>
            <a:pPr algn="just" fontAlgn="auto"/>
            <a:r>
              <a:rPr lang="es-MX" sz="1200" b="0" i="0" dirty="0">
                <a:solidFill>
                  <a:srgbClr val="013889"/>
                </a:solidFill>
                <a:effectLst/>
                <a:latin typeface="Century Gothic" panose="020B0502020202020204" pitchFamily="34" charset="0"/>
                <a:cs typeface="Arial" panose="020B0604020202020204" pitchFamily="34" charset="0"/>
              </a:rPr>
              <a:t>¿</a:t>
            </a:r>
            <a:r>
              <a:rPr lang="es-MX" sz="1200" b="1" i="0" dirty="0">
                <a:solidFill>
                  <a:srgbClr val="013889"/>
                </a:solidFill>
                <a:effectLst/>
                <a:latin typeface="Century Gothic" panose="020B0502020202020204" pitchFamily="34" charset="0"/>
                <a:cs typeface="Arial" panose="020B0604020202020204" pitchFamily="34" charset="0"/>
              </a:rPr>
              <a:t>Qué hace un gerente de proyectos de TI?</a:t>
            </a:r>
          </a:p>
          <a:p>
            <a:pPr algn="just" fontAlgn="auto"/>
            <a:endParaRPr lang="es-MX" sz="1200" b="0" i="0" dirty="0">
              <a:solidFill>
                <a:srgbClr val="013889"/>
              </a:solidFill>
              <a:effectLst/>
              <a:latin typeface="Century Gothic" panose="020B0502020202020204" pitchFamily="34" charset="0"/>
              <a:cs typeface="Arial" panose="020B0604020202020204" pitchFamily="34" charset="0"/>
            </a:endParaRPr>
          </a:p>
          <a:p>
            <a:pPr algn="just" fontAlgn="auto"/>
            <a:r>
              <a:rPr lang="es-MX" sz="1200" b="0" i="0" dirty="0">
                <a:solidFill>
                  <a:srgbClr val="013889"/>
                </a:solidFill>
                <a:effectLst/>
                <a:latin typeface="Century Gothic" panose="020B0502020202020204" pitchFamily="34" charset="0"/>
                <a:cs typeface="Arial" panose="020B0604020202020204" pitchFamily="34" charset="0"/>
              </a:rPr>
              <a:t>Como gerente de proyectos de TI, debes saber cómo comunicarte con todos los empleados de la empresa. Trabajarás en estrecha colaboración con los miembros del departamento de TI, pero también puedes ser el responsable de hablar sobre el trabajo de tu equipo con otros departamentos.</a:t>
            </a:r>
          </a:p>
          <a:p>
            <a:pPr algn="just" fontAlgn="auto"/>
            <a:endParaRPr lang="es-MX" sz="1200" b="0" i="0" dirty="0">
              <a:solidFill>
                <a:srgbClr val="013889"/>
              </a:solidFill>
              <a:effectLst/>
              <a:latin typeface="Century Gothic" panose="020B0502020202020204" pitchFamily="34" charset="0"/>
              <a:cs typeface="Arial" panose="020B0604020202020204" pitchFamily="34" charset="0"/>
            </a:endParaRPr>
          </a:p>
          <a:p>
            <a:pPr algn="just" fontAlgn="auto"/>
            <a:r>
              <a:rPr lang="es-MX" sz="1200" b="1" i="0" dirty="0">
                <a:solidFill>
                  <a:srgbClr val="013889"/>
                </a:solidFill>
                <a:effectLst/>
                <a:latin typeface="Century Gothic" panose="020B0502020202020204" pitchFamily="34" charset="0"/>
                <a:cs typeface="Arial" panose="020B0604020202020204" pitchFamily="34" charset="0"/>
              </a:rPr>
              <a:t>Asegurar la funcionalidad del producto</a:t>
            </a:r>
          </a:p>
          <a:p>
            <a:pPr algn="just" fontAlgn="auto"/>
            <a:endParaRPr lang="es-MX" sz="1200" b="1" i="0" dirty="0">
              <a:solidFill>
                <a:srgbClr val="013889"/>
              </a:solidFill>
              <a:effectLst/>
              <a:latin typeface="Century Gothic" panose="020B0502020202020204" pitchFamily="34" charset="0"/>
              <a:cs typeface="Arial" panose="020B0604020202020204" pitchFamily="34" charset="0"/>
            </a:endParaRPr>
          </a:p>
          <a:p>
            <a:pPr algn="just" fontAlgn="auto"/>
            <a:r>
              <a:rPr lang="es-MX" sz="1200" b="0" i="0" dirty="0">
                <a:solidFill>
                  <a:srgbClr val="013889"/>
                </a:solidFill>
                <a:effectLst/>
                <a:latin typeface="Century Gothic" panose="020B0502020202020204" pitchFamily="34" charset="0"/>
                <a:cs typeface="Arial" panose="020B0604020202020204" pitchFamily="34" charset="0"/>
              </a:rPr>
              <a:t>Cada proyecto de TI tiene como objetivo ofrecer un producto funcional que satisfaga las necesidades del cliente. Los gerentes de proyectos de TI son el primer punto de contacto cuando algo sale mal en un proyecto, por lo que debes priorizar la funcionalidad del producto por encima de todo. </a:t>
            </a:r>
          </a:p>
          <a:p>
            <a:pPr algn="just" fontAlgn="auto"/>
            <a:endParaRPr lang="es-MX" sz="1200" dirty="0">
              <a:solidFill>
                <a:srgbClr val="013889"/>
              </a:solidFill>
              <a:latin typeface="Century Gothic" panose="020B0502020202020204" pitchFamily="34" charset="0"/>
              <a:cs typeface="Arial" panose="020B0604020202020204" pitchFamily="34" charset="0"/>
            </a:endParaRPr>
          </a:p>
          <a:p>
            <a:pPr algn="just" fontAlgn="auto"/>
            <a:r>
              <a:rPr lang="es-MX" sz="1200" b="1" i="0" dirty="0">
                <a:solidFill>
                  <a:srgbClr val="013889"/>
                </a:solidFill>
                <a:effectLst/>
                <a:latin typeface="Century Gothic" panose="020B0502020202020204" pitchFamily="34" charset="0"/>
                <a:cs typeface="Arial" panose="020B0604020202020204" pitchFamily="34" charset="0"/>
              </a:rPr>
              <a:t>Asignar tareas a los miembros del equipo</a:t>
            </a:r>
          </a:p>
          <a:p>
            <a:pPr algn="just" fontAlgn="auto"/>
            <a:endParaRPr lang="es-MX" sz="1200" b="1" i="0" dirty="0">
              <a:solidFill>
                <a:srgbClr val="013889"/>
              </a:solidFill>
              <a:effectLst/>
              <a:latin typeface="Century Gothic" panose="020B0502020202020204" pitchFamily="34" charset="0"/>
              <a:cs typeface="Arial" panose="020B0604020202020204" pitchFamily="34" charset="0"/>
            </a:endParaRPr>
          </a:p>
          <a:p>
            <a:pPr algn="just" fontAlgn="auto"/>
            <a:r>
              <a:rPr lang="es-MX" sz="1200" b="0" i="0" dirty="0">
                <a:solidFill>
                  <a:srgbClr val="013889"/>
                </a:solidFill>
                <a:effectLst/>
                <a:latin typeface="Century Gothic" panose="020B0502020202020204" pitchFamily="34" charset="0"/>
                <a:cs typeface="Arial" panose="020B0604020202020204" pitchFamily="34" charset="0"/>
              </a:rPr>
              <a:t>Un gerente de proyectos es la persona responsable de determinar los roles y responsabilidades de los miembros del equipo para el proyecto. Como gerente de proyectos de TI, tómate un tiempo para comprender las fortalezas de cada miembro para poder asignar las tareas en consecuencia.</a:t>
            </a:r>
          </a:p>
          <a:p>
            <a:pPr algn="just" fontAlgn="auto"/>
            <a:r>
              <a:rPr lang="es-MX" sz="1200" b="0" i="0" dirty="0">
                <a:solidFill>
                  <a:srgbClr val="013889"/>
                </a:solidFill>
                <a:effectLst/>
                <a:latin typeface="Century Gothic" panose="020B0502020202020204" pitchFamily="34" charset="0"/>
                <a:cs typeface="Arial" panose="020B0604020202020204" pitchFamily="34" charset="0"/>
              </a:rPr>
              <a:t>Dar seguimiento al progreso y al desempeño</a:t>
            </a:r>
          </a:p>
          <a:p>
            <a:pPr algn="just" fontAlgn="auto"/>
            <a:r>
              <a:rPr lang="es-MX" sz="1200" b="0" i="0" dirty="0">
                <a:solidFill>
                  <a:srgbClr val="013889"/>
                </a:solidFill>
                <a:effectLst/>
                <a:latin typeface="Century Gothic" panose="020B0502020202020204" pitchFamily="34" charset="0"/>
                <a:cs typeface="Arial" panose="020B0604020202020204" pitchFamily="34" charset="0"/>
              </a:rPr>
              <a:t>Una vez que inicia un proyecto, los expertos en gestión de proyectos deben dar seguimiento al desempeño del equipo, al </a:t>
            </a:r>
            <a:r>
              <a:rPr lang="es-MX" sz="1200" b="0" i="0" u="none" strike="noStrike" dirty="0">
                <a:solidFill>
                  <a:srgbClr val="013889"/>
                </a:solidFill>
                <a:effectLst/>
                <a:latin typeface="Century Gothic" panose="020B0502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cronograma</a:t>
            </a:r>
            <a:r>
              <a:rPr lang="es-MX" sz="1200" b="0" i="0" dirty="0">
                <a:solidFill>
                  <a:srgbClr val="013889"/>
                </a:solidFill>
                <a:effectLst/>
                <a:latin typeface="Century Gothic" panose="020B0502020202020204" pitchFamily="34" charset="0"/>
                <a:cs typeface="Arial" panose="020B0604020202020204" pitchFamily="34" charset="0"/>
              </a:rPr>
              <a:t>, al presupuesto y al cumplimiento de los objetivos del proyecto. Los gerentes de proyectos de TI pueden usar un software de gestión de proyectos para dar seguimiento a todas las variables y respaldar el desarrollo profesional.</a:t>
            </a:r>
          </a:p>
        </p:txBody>
      </p:sp>
    </p:spTree>
    <p:extLst>
      <p:ext uri="{BB962C8B-B14F-4D97-AF65-F5344CB8AC3E}">
        <p14:creationId xmlns:p14="http://schemas.microsoft.com/office/powerpoint/2010/main" val="2115207989"/>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pic>
        <p:nvPicPr>
          <p:cNvPr id="6" name="Imagen 5">
            <a:extLst>
              <a:ext uri="{FF2B5EF4-FFF2-40B4-BE49-F238E27FC236}">
                <a16:creationId xmlns:a16="http://schemas.microsoft.com/office/drawing/2014/main" id="{C24DE9AD-8CA6-969F-6723-F098C1ED981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6322" r="44843"/>
          <a:stretch/>
        </p:blipFill>
        <p:spPr>
          <a:xfrm rot="10800000">
            <a:off x="0" y="-427193"/>
            <a:ext cx="2640563" cy="2002969"/>
          </a:xfrm>
          <a:prstGeom prst="rect">
            <a:avLst/>
          </a:prstGeom>
        </p:spPr>
      </p:pic>
      <p:sp>
        <p:nvSpPr>
          <p:cNvPr id="8" name="Elipse 7">
            <a:extLst>
              <a:ext uri="{FF2B5EF4-FFF2-40B4-BE49-F238E27FC236}">
                <a16:creationId xmlns:a16="http://schemas.microsoft.com/office/drawing/2014/main" id="{7BB0EC20-5462-9CE0-1A55-3F7095B18229}"/>
              </a:ext>
            </a:extLst>
          </p:cNvPr>
          <p:cNvSpPr/>
          <p:nvPr/>
        </p:nvSpPr>
        <p:spPr>
          <a:xfrm>
            <a:off x="7278978"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Imagen 14">
            <a:extLst>
              <a:ext uri="{FF2B5EF4-FFF2-40B4-BE49-F238E27FC236}">
                <a16:creationId xmlns:a16="http://schemas.microsoft.com/office/drawing/2014/main" id="{465C92A8-DD72-3F23-3EEE-A70A68BD4E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39808" y="4492171"/>
            <a:ext cx="1352276" cy="2365829"/>
          </a:xfrm>
          <a:prstGeom prst="rect">
            <a:avLst/>
          </a:prstGeom>
        </p:spPr>
      </p:pic>
      <p:sp>
        <p:nvSpPr>
          <p:cNvPr id="17" name="Marcador de pie de página 1">
            <a:extLst>
              <a:ext uri="{FF2B5EF4-FFF2-40B4-BE49-F238E27FC236}">
                <a16:creationId xmlns:a16="http://schemas.microsoft.com/office/drawing/2014/main" id="{22FCC395-FCCC-0201-A9A0-5074AADBF9ED}"/>
              </a:ext>
            </a:extLst>
          </p:cNvPr>
          <p:cNvSpPr>
            <a:spLocks noGrp="1"/>
          </p:cNvSpPr>
          <p:nvPr>
            <p:ph type="ftr" sz="quarter" idx="11"/>
          </p:nvPr>
        </p:nvSpPr>
        <p:spPr>
          <a:xfrm>
            <a:off x="-114300" y="6318251"/>
            <a:ext cx="3086100" cy="365125"/>
          </a:xfrm>
        </p:spPr>
        <p:txBody>
          <a:bodyPr/>
          <a:lstStyle/>
          <a:p>
            <a:r>
              <a:rPr lang="es-MX" dirty="0" err="1">
                <a:solidFill>
                  <a:srgbClr val="013889"/>
                </a:solidFill>
              </a:rPr>
              <a:t>Bibliografia</a:t>
            </a:r>
            <a:r>
              <a:rPr lang="es-MX" dirty="0">
                <a:solidFill>
                  <a:srgbClr val="013889"/>
                </a:solidFill>
              </a:rPr>
              <a:t>: </a:t>
            </a:r>
            <a:r>
              <a:rPr lang="es-MX" dirty="0" err="1">
                <a:solidFill>
                  <a:srgbClr val="013889"/>
                </a:solidFill>
              </a:rPr>
              <a:t>it-project-management</a:t>
            </a:r>
            <a:endParaRPr lang="en-US" dirty="0">
              <a:solidFill>
                <a:srgbClr val="013889"/>
              </a:solidFill>
            </a:endParaRPr>
          </a:p>
        </p:txBody>
      </p:sp>
      <p:sp>
        <p:nvSpPr>
          <p:cNvPr id="2" name="CuadroTexto 1">
            <a:extLst>
              <a:ext uri="{FF2B5EF4-FFF2-40B4-BE49-F238E27FC236}">
                <a16:creationId xmlns:a16="http://schemas.microsoft.com/office/drawing/2014/main" id="{B63ED063-0D28-2532-076E-2C525AE3E908}"/>
              </a:ext>
            </a:extLst>
          </p:cNvPr>
          <p:cNvSpPr txBox="1"/>
          <p:nvPr/>
        </p:nvSpPr>
        <p:spPr>
          <a:xfrm>
            <a:off x="886526" y="1514332"/>
            <a:ext cx="7370947" cy="1200329"/>
          </a:xfrm>
          <a:prstGeom prst="rect">
            <a:avLst/>
          </a:prstGeom>
          <a:noFill/>
        </p:spPr>
        <p:txBody>
          <a:bodyPr wrap="square">
            <a:spAutoFit/>
          </a:bodyPr>
          <a:lstStyle/>
          <a:p>
            <a:pPr algn="just" fontAlgn="auto"/>
            <a:r>
              <a:rPr lang="es-MX" sz="1200" b="1" i="0" dirty="0">
                <a:solidFill>
                  <a:srgbClr val="013889"/>
                </a:solidFill>
                <a:effectLst/>
                <a:latin typeface="Century Gothic" panose="020B0502020202020204" pitchFamily="34" charset="0"/>
                <a:cs typeface="Arial" panose="020B0604020202020204" pitchFamily="34" charset="0"/>
              </a:rPr>
              <a:t>Organizar reuniones ágiles con los participantes</a:t>
            </a:r>
          </a:p>
          <a:p>
            <a:pPr algn="just" fontAlgn="auto"/>
            <a:endParaRPr lang="es-MX" sz="1200" b="0" i="0" dirty="0">
              <a:solidFill>
                <a:srgbClr val="013889"/>
              </a:solidFill>
              <a:effectLst/>
              <a:latin typeface="Century Gothic" panose="020B0502020202020204" pitchFamily="34" charset="0"/>
              <a:cs typeface="Arial" panose="020B0604020202020204" pitchFamily="34" charset="0"/>
            </a:endParaRPr>
          </a:p>
          <a:p>
            <a:pPr algn="just" fontAlgn="auto"/>
            <a:r>
              <a:rPr lang="es-MX" sz="1200" b="0" i="0" dirty="0">
                <a:solidFill>
                  <a:srgbClr val="013889"/>
                </a:solidFill>
                <a:effectLst/>
                <a:latin typeface="Century Gothic" panose="020B0502020202020204" pitchFamily="34" charset="0"/>
                <a:cs typeface="Arial" panose="020B0604020202020204" pitchFamily="34" charset="0"/>
              </a:rPr>
              <a:t>Un </a:t>
            </a:r>
            <a:r>
              <a:rPr lang="es-MX" sz="1200" b="0" i="0" u="none" strike="noStrike" dirty="0">
                <a:solidFill>
                  <a:srgbClr val="013889"/>
                </a:solidFill>
                <a:effectLst/>
                <a:latin typeface="Century Gothic" panose="020B0502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participante</a:t>
            </a:r>
            <a:r>
              <a:rPr lang="es-MX" sz="1200" b="0" i="0" dirty="0">
                <a:solidFill>
                  <a:srgbClr val="013889"/>
                </a:solidFill>
                <a:effectLst/>
                <a:latin typeface="Century Gothic" panose="020B0502020202020204" pitchFamily="34" charset="0"/>
                <a:cs typeface="Arial" panose="020B0604020202020204" pitchFamily="34" charset="0"/>
              </a:rPr>
              <a:t> es alguien sobre quien el resultado del proyecto tiene influencia. Puede ser la alta gerencia, un cliente o un probador de productos. Como gerente de proyectos de TI, deberás comunicarte con todos los participantes y brindarles informes periódicos sobre el estado del proyecto. Para esto, puedes usar un software de gestión de proyectos de TI.</a:t>
            </a:r>
          </a:p>
        </p:txBody>
      </p:sp>
      <p:sp>
        <p:nvSpPr>
          <p:cNvPr id="3" name="CuadroTexto 2">
            <a:extLst>
              <a:ext uri="{FF2B5EF4-FFF2-40B4-BE49-F238E27FC236}">
                <a16:creationId xmlns:a16="http://schemas.microsoft.com/office/drawing/2014/main" id="{5165BC4D-A833-D779-0741-9D41C88416B4}"/>
              </a:ext>
            </a:extLst>
          </p:cNvPr>
          <p:cNvSpPr txBox="1"/>
          <p:nvPr/>
        </p:nvSpPr>
        <p:spPr>
          <a:xfrm>
            <a:off x="886526" y="3078930"/>
            <a:ext cx="6646978" cy="1015663"/>
          </a:xfrm>
          <a:prstGeom prst="rect">
            <a:avLst/>
          </a:prstGeom>
          <a:noFill/>
        </p:spPr>
        <p:txBody>
          <a:bodyPr wrap="square">
            <a:spAutoFit/>
          </a:bodyPr>
          <a:lstStyle/>
          <a:p>
            <a:pPr algn="just" fontAlgn="auto"/>
            <a:r>
              <a:rPr lang="es-MX" sz="1200" b="1" i="0" dirty="0">
                <a:solidFill>
                  <a:srgbClr val="013889"/>
                </a:solidFill>
                <a:effectLst/>
                <a:latin typeface="Century Gothic" panose="020B0502020202020204" pitchFamily="34" charset="0"/>
                <a:cs typeface="Arial" panose="020B0604020202020204" pitchFamily="34" charset="0"/>
              </a:rPr>
              <a:t>Desafíos que enfrentan los gerentes de proyectos de TI</a:t>
            </a:r>
          </a:p>
          <a:p>
            <a:pPr algn="just" fontAlgn="auto"/>
            <a:endParaRPr lang="es-MX" sz="1200" b="1" i="0" dirty="0">
              <a:solidFill>
                <a:srgbClr val="013889"/>
              </a:solidFill>
              <a:effectLst/>
              <a:latin typeface="Century Gothic" panose="020B0502020202020204" pitchFamily="34" charset="0"/>
              <a:cs typeface="Arial" panose="020B0604020202020204" pitchFamily="34" charset="0"/>
            </a:endParaRPr>
          </a:p>
          <a:p>
            <a:pPr algn="just" fontAlgn="auto"/>
            <a:r>
              <a:rPr lang="es-MX" sz="1200" b="0" i="0" dirty="0">
                <a:solidFill>
                  <a:srgbClr val="013889"/>
                </a:solidFill>
                <a:effectLst/>
                <a:latin typeface="Century Gothic" panose="020B0502020202020204" pitchFamily="34" charset="0"/>
                <a:cs typeface="Arial" panose="020B0604020202020204" pitchFamily="34" charset="0"/>
              </a:rPr>
              <a:t>El rol de gerente de proyectos de TI, enfrentará muchos desafíos, pero con el software de gestión adecuado, tendrá las herramientas para resolver los problemas rápidamente.</a:t>
            </a:r>
          </a:p>
        </p:txBody>
      </p:sp>
    </p:spTree>
    <p:extLst>
      <p:ext uri="{BB962C8B-B14F-4D97-AF65-F5344CB8AC3E}">
        <p14:creationId xmlns:p14="http://schemas.microsoft.com/office/powerpoint/2010/main" val="170637716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pic>
        <p:nvPicPr>
          <p:cNvPr id="6" name="Imagen 5">
            <a:extLst>
              <a:ext uri="{FF2B5EF4-FFF2-40B4-BE49-F238E27FC236}">
                <a16:creationId xmlns:a16="http://schemas.microsoft.com/office/drawing/2014/main" id="{C24DE9AD-8CA6-969F-6723-F098C1ED981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6322" r="44843"/>
          <a:stretch/>
        </p:blipFill>
        <p:spPr>
          <a:xfrm rot="10800000">
            <a:off x="0" y="-427193"/>
            <a:ext cx="2640563" cy="2002969"/>
          </a:xfrm>
          <a:prstGeom prst="rect">
            <a:avLst/>
          </a:prstGeom>
        </p:spPr>
      </p:pic>
      <p:sp>
        <p:nvSpPr>
          <p:cNvPr id="8" name="Elipse 7">
            <a:extLst>
              <a:ext uri="{FF2B5EF4-FFF2-40B4-BE49-F238E27FC236}">
                <a16:creationId xmlns:a16="http://schemas.microsoft.com/office/drawing/2014/main" id="{7BB0EC20-5462-9CE0-1A55-3F7095B18229}"/>
              </a:ext>
            </a:extLst>
          </p:cNvPr>
          <p:cNvSpPr/>
          <p:nvPr/>
        </p:nvSpPr>
        <p:spPr>
          <a:xfrm>
            <a:off x="7278978"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Imagen 14">
            <a:extLst>
              <a:ext uri="{FF2B5EF4-FFF2-40B4-BE49-F238E27FC236}">
                <a16:creationId xmlns:a16="http://schemas.microsoft.com/office/drawing/2014/main" id="{465C92A8-DD72-3F23-3EEE-A70A68BD4E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39808" y="4492171"/>
            <a:ext cx="1352276" cy="2365829"/>
          </a:xfrm>
          <a:prstGeom prst="rect">
            <a:avLst/>
          </a:prstGeom>
        </p:spPr>
      </p:pic>
      <p:sp>
        <p:nvSpPr>
          <p:cNvPr id="17" name="Marcador de pie de página 1">
            <a:extLst>
              <a:ext uri="{FF2B5EF4-FFF2-40B4-BE49-F238E27FC236}">
                <a16:creationId xmlns:a16="http://schemas.microsoft.com/office/drawing/2014/main" id="{22FCC395-FCCC-0201-A9A0-5074AADBF9ED}"/>
              </a:ext>
            </a:extLst>
          </p:cNvPr>
          <p:cNvSpPr>
            <a:spLocks noGrp="1"/>
          </p:cNvSpPr>
          <p:nvPr>
            <p:ph type="ftr" sz="quarter" idx="11"/>
          </p:nvPr>
        </p:nvSpPr>
        <p:spPr>
          <a:xfrm>
            <a:off x="-114300" y="6318251"/>
            <a:ext cx="3086100" cy="365125"/>
          </a:xfrm>
        </p:spPr>
        <p:txBody>
          <a:bodyPr/>
          <a:lstStyle/>
          <a:p>
            <a:r>
              <a:rPr lang="es-MX" dirty="0" err="1">
                <a:solidFill>
                  <a:srgbClr val="013889"/>
                </a:solidFill>
              </a:rPr>
              <a:t>Bibliografia</a:t>
            </a:r>
            <a:r>
              <a:rPr lang="es-MX" dirty="0">
                <a:solidFill>
                  <a:srgbClr val="013889"/>
                </a:solidFill>
              </a:rPr>
              <a:t>: </a:t>
            </a:r>
            <a:r>
              <a:rPr lang="es-MX" dirty="0" err="1">
                <a:solidFill>
                  <a:srgbClr val="013889"/>
                </a:solidFill>
              </a:rPr>
              <a:t>it-project-management</a:t>
            </a:r>
            <a:endParaRPr lang="en-US" dirty="0">
              <a:solidFill>
                <a:srgbClr val="013889"/>
              </a:solidFill>
            </a:endParaRPr>
          </a:p>
        </p:txBody>
      </p:sp>
      <p:pic>
        <p:nvPicPr>
          <p:cNvPr id="2" name="Picture 2" descr="Desafíos que enfrentan los gerentes de proyectos de TI">
            <a:extLst>
              <a:ext uri="{FF2B5EF4-FFF2-40B4-BE49-F238E27FC236}">
                <a16:creationId xmlns:a16="http://schemas.microsoft.com/office/drawing/2014/main" id="{AFBDAE44-2C5D-D519-6053-FBF30C248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791" y="962025"/>
            <a:ext cx="7871792" cy="4848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5587185"/>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pic>
        <p:nvPicPr>
          <p:cNvPr id="6" name="Imagen 5">
            <a:extLst>
              <a:ext uri="{FF2B5EF4-FFF2-40B4-BE49-F238E27FC236}">
                <a16:creationId xmlns:a16="http://schemas.microsoft.com/office/drawing/2014/main" id="{C24DE9AD-8CA6-969F-6723-F098C1ED981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6322" r="44843"/>
          <a:stretch/>
        </p:blipFill>
        <p:spPr>
          <a:xfrm rot="10800000">
            <a:off x="0" y="-427193"/>
            <a:ext cx="2640563" cy="2002969"/>
          </a:xfrm>
          <a:prstGeom prst="rect">
            <a:avLst/>
          </a:prstGeom>
        </p:spPr>
      </p:pic>
      <p:sp>
        <p:nvSpPr>
          <p:cNvPr id="8" name="Elipse 7">
            <a:extLst>
              <a:ext uri="{FF2B5EF4-FFF2-40B4-BE49-F238E27FC236}">
                <a16:creationId xmlns:a16="http://schemas.microsoft.com/office/drawing/2014/main" id="{7BB0EC20-5462-9CE0-1A55-3F7095B18229}"/>
              </a:ext>
            </a:extLst>
          </p:cNvPr>
          <p:cNvSpPr/>
          <p:nvPr/>
        </p:nvSpPr>
        <p:spPr>
          <a:xfrm>
            <a:off x="7278978"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Imagen 14">
            <a:extLst>
              <a:ext uri="{FF2B5EF4-FFF2-40B4-BE49-F238E27FC236}">
                <a16:creationId xmlns:a16="http://schemas.microsoft.com/office/drawing/2014/main" id="{465C92A8-DD72-3F23-3EEE-A70A68BD4E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39808" y="4492171"/>
            <a:ext cx="1352276" cy="2365829"/>
          </a:xfrm>
          <a:prstGeom prst="rect">
            <a:avLst/>
          </a:prstGeom>
        </p:spPr>
      </p:pic>
      <p:sp>
        <p:nvSpPr>
          <p:cNvPr id="17" name="Marcador de pie de página 1">
            <a:extLst>
              <a:ext uri="{FF2B5EF4-FFF2-40B4-BE49-F238E27FC236}">
                <a16:creationId xmlns:a16="http://schemas.microsoft.com/office/drawing/2014/main" id="{22FCC395-FCCC-0201-A9A0-5074AADBF9ED}"/>
              </a:ext>
            </a:extLst>
          </p:cNvPr>
          <p:cNvSpPr>
            <a:spLocks noGrp="1"/>
          </p:cNvSpPr>
          <p:nvPr>
            <p:ph type="ftr" sz="quarter" idx="11"/>
          </p:nvPr>
        </p:nvSpPr>
        <p:spPr>
          <a:xfrm>
            <a:off x="-114300" y="6318251"/>
            <a:ext cx="3086100" cy="365125"/>
          </a:xfrm>
        </p:spPr>
        <p:txBody>
          <a:bodyPr/>
          <a:lstStyle/>
          <a:p>
            <a:r>
              <a:rPr lang="es-MX" dirty="0" err="1">
                <a:solidFill>
                  <a:srgbClr val="013889"/>
                </a:solidFill>
              </a:rPr>
              <a:t>Bibliografia</a:t>
            </a:r>
            <a:r>
              <a:rPr lang="es-MX" dirty="0">
                <a:solidFill>
                  <a:srgbClr val="013889"/>
                </a:solidFill>
              </a:rPr>
              <a:t>: </a:t>
            </a:r>
            <a:r>
              <a:rPr lang="es-MX" dirty="0" err="1">
                <a:solidFill>
                  <a:srgbClr val="013889"/>
                </a:solidFill>
              </a:rPr>
              <a:t>it-project-management</a:t>
            </a:r>
            <a:endParaRPr lang="en-US" dirty="0">
              <a:solidFill>
                <a:srgbClr val="013889"/>
              </a:solidFill>
            </a:endParaRPr>
          </a:p>
        </p:txBody>
      </p:sp>
      <p:sp>
        <p:nvSpPr>
          <p:cNvPr id="3" name="CuadroTexto 2">
            <a:extLst>
              <a:ext uri="{FF2B5EF4-FFF2-40B4-BE49-F238E27FC236}">
                <a16:creationId xmlns:a16="http://schemas.microsoft.com/office/drawing/2014/main" id="{AA0A19AD-0675-6885-2028-07C6DAF1F524}"/>
              </a:ext>
            </a:extLst>
          </p:cNvPr>
          <p:cNvSpPr txBox="1"/>
          <p:nvPr/>
        </p:nvSpPr>
        <p:spPr>
          <a:xfrm>
            <a:off x="323849" y="1347550"/>
            <a:ext cx="7743825" cy="4401205"/>
          </a:xfrm>
          <a:prstGeom prst="rect">
            <a:avLst/>
          </a:prstGeom>
          <a:noFill/>
        </p:spPr>
        <p:txBody>
          <a:bodyPr wrap="square">
            <a:spAutoFit/>
          </a:bodyPr>
          <a:lstStyle/>
          <a:p>
            <a:pPr algn="just" fontAlgn="auto"/>
            <a:r>
              <a:rPr lang="es-MX" sz="1400" b="1" i="0" dirty="0">
                <a:solidFill>
                  <a:srgbClr val="013889"/>
                </a:solidFill>
                <a:effectLst/>
                <a:latin typeface="Century Gothic" panose="020B0502020202020204" pitchFamily="34" charset="0"/>
                <a:cs typeface="Arial" panose="020B0604020202020204" pitchFamily="34" charset="0"/>
              </a:rPr>
              <a:t>Tiempo y presupuesto</a:t>
            </a:r>
          </a:p>
          <a:p>
            <a:pPr algn="just" fontAlgn="auto"/>
            <a:endParaRPr lang="es-MX" sz="1400" b="1" i="0" dirty="0">
              <a:solidFill>
                <a:srgbClr val="013889"/>
              </a:solidFill>
              <a:effectLst/>
              <a:latin typeface="Century Gothic" panose="020B0502020202020204" pitchFamily="34" charset="0"/>
              <a:cs typeface="Arial" panose="020B0604020202020204" pitchFamily="34" charset="0"/>
            </a:endParaRPr>
          </a:p>
          <a:p>
            <a:pPr algn="just" fontAlgn="auto"/>
            <a:r>
              <a:rPr lang="es-MX" sz="1400" b="0" i="0" dirty="0">
                <a:solidFill>
                  <a:srgbClr val="013889"/>
                </a:solidFill>
                <a:effectLst/>
                <a:latin typeface="Century Gothic" panose="020B0502020202020204" pitchFamily="34" charset="0"/>
                <a:cs typeface="Arial" panose="020B0604020202020204" pitchFamily="34" charset="0"/>
              </a:rPr>
              <a:t>El tiempo y el presupuesto se encuentran entre los mayores desafíos que puedes enfrentar en la gestión de proyectos de TI. Si no tiene plazos realistas para un proyecto, corre el riesgo de entregar un producto o servicio que no sea de la calidad esperada.</a:t>
            </a:r>
          </a:p>
          <a:p>
            <a:pPr algn="just" fontAlgn="auto"/>
            <a:r>
              <a:rPr lang="es-MX" sz="1400" b="0" i="0" dirty="0">
                <a:solidFill>
                  <a:srgbClr val="013889"/>
                </a:solidFill>
                <a:effectLst/>
                <a:latin typeface="Century Gothic" panose="020B0502020202020204" pitchFamily="34" charset="0"/>
                <a:cs typeface="Arial" panose="020B0604020202020204" pitchFamily="34" charset="0"/>
              </a:rPr>
              <a:t>Si no tiene los recursos para cerrar el proyecto, los equipos y los clientes también pueden verse afectados. Al priorizar estos puntos en la fase de planificación, puedes evitar problemas de tiempo y presupuesto.</a:t>
            </a:r>
          </a:p>
          <a:p>
            <a:pPr algn="just" fontAlgn="auto"/>
            <a:endParaRPr lang="es-MX" sz="1400" b="0" i="0" dirty="0">
              <a:solidFill>
                <a:srgbClr val="013889"/>
              </a:solidFill>
              <a:effectLst/>
              <a:latin typeface="Century Gothic" panose="020B0502020202020204" pitchFamily="34" charset="0"/>
              <a:cs typeface="Arial" panose="020B0604020202020204" pitchFamily="34" charset="0"/>
            </a:endParaRPr>
          </a:p>
          <a:p>
            <a:pPr algn="just" fontAlgn="auto"/>
            <a:r>
              <a:rPr lang="es-MX" sz="1400" b="1" i="0" dirty="0">
                <a:solidFill>
                  <a:srgbClr val="013889"/>
                </a:solidFill>
                <a:effectLst/>
                <a:latin typeface="Century Gothic" panose="020B0502020202020204" pitchFamily="34" charset="0"/>
                <a:cs typeface="Arial" panose="020B0604020202020204" pitchFamily="34" charset="0"/>
              </a:rPr>
              <a:t>Situación</a:t>
            </a:r>
            <a:r>
              <a:rPr lang="es-MX" sz="1400" b="0" i="0" dirty="0">
                <a:solidFill>
                  <a:srgbClr val="013889"/>
                </a:solidFill>
                <a:effectLst/>
                <a:latin typeface="Century Gothic" panose="020B0502020202020204" pitchFamily="34" charset="0"/>
                <a:cs typeface="Arial" panose="020B0604020202020204" pitchFamily="34" charset="0"/>
              </a:rPr>
              <a:t>:</a:t>
            </a:r>
          </a:p>
          <a:p>
            <a:pPr algn="just" fontAlgn="auto"/>
            <a:endParaRPr lang="es-MX" sz="1400" dirty="0">
              <a:solidFill>
                <a:srgbClr val="013889"/>
              </a:solidFill>
              <a:latin typeface="Century Gothic" panose="020B0502020202020204" pitchFamily="34" charset="0"/>
              <a:cs typeface="Arial" panose="020B0604020202020204" pitchFamily="34" charset="0"/>
            </a:endParaRPr>
          </a:p>
          <a:p>
            <a:pPr algn="just" fontAlgn="auto"/>
            <a:r>
              <a:rPr lang="es-MX" sz="1400" b="0" i="0" dirty="0">
                <a:solidFill>
                  <a:srgbClr val="013889"/>
                </a:solidFill>
                <a:effectLst/>
                <a:latin typeface="Century Gothic" panose="020B0502020202020204" pitchFamily="34" charset="0"/>
                <a:cs typeface="Arial" panose="020B0604020202020204" pitchFamily="34" charset="0"/>
              </a:rPr>
              <a:t>La alta gerencia quiere que tu equipo realice una migración de software en toda la empresa en un mes. Sin embargo, necesitarás un mes adicional ya que tu equipo es demasiado pequeño y no tiene la experiencia necesaria para completar la migración en el período de tiempo solicitado.</a:t>
            </a:r>
          </a:p>
          <a:p>
            <a:pPr algn="just" fontAlgn="auto"/>
            <a:endParaRPr lang="es-MX" sz="1400" b="0" i="0" dirty="0">
              <a:solidFill>
                <a:srgbClr val="013889"/>
              </a:solidFill>
              <a:effectLst/>
              <a:latin typeface="Century Gothic" panose="020B0502020202020204" pitchFamily="34" charset="0"/>
              <a:cs typeface="Arial" panose="020B0604020202020204" pitchFamily="34" charset="0"/>
            </a:endParaRPr>
          </a:p>
          <a:p>
            <a:pPr algn="just" fontAlgn="auto"/>
            <a:r>
              <a:rPr lang="es-MX" sz="1400" b="1" i="0" dirty="0">
                <a:solidFill>
                  <a:srgbClr val="013889"/>
                </a:solidFill>
                <a:effectLst/>
                <a:latin typeface="Century Gothic" panose="020B0502020202020204" pitchFamily="34" charset="0"/>
                <a:cs typeface="Arial" panose="020B0604020202020204" pitchFamily="34" charset="0"/>
              </a:rPr>
              <a:t>Solución: </a:t>
            </a:r>
            <a:r>
              <a:rPr lang="es-MX" sz="1400" b="0" i="0" dirty="0">
                <a:solidFill>
                  <a:srgbClr val="013889"/>
                </a:solidFill>
                <a:effectLst/>
                <a:latin typeface="Century Gothic" panose="020B0502020202020204" pitchFamily="34" charset="0"/>
                <a:cs typeface="Arial" panose="020B0604020202020204" pitchFamily="34" charset="0"/>
              </a:rPr>
              <a:t>Usa el software de gestión de proyectos de TI para mantener informada a la alta gerencia sobre la disponibilidad y la experiencia de tu equipo. De esa manera, la gerencia podrá establecer un cronograma más realista a la hora de asignar proyectos de TI.</a:t>
            </a:r>
          </a:p>
        </p:txBody>
      </p:sp>
    </p:spTree>
    <p:extLst>
      <p:ext uri="{BB962C8B-B14F-4D97-AF65-F5344CB8AC3E}">
        <p14:creationId xmlns:p14="http://schemas.microsoft.com/office/powerpoint/2010/main" val="2717706900"/>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pic>
        <p:nvPicPr>
          <p:cNvPr id="6" name="Imagen 5">
            <a:extLst>
              <a:ext uri="{FF2B5EF4-FFF2-40B4-BE49-F238E27FC236}">
                <a16:creationId xmlns:a16="http://schemas.microsoft.com/office/drawing/2014/main" id="{C24DE9AD-8CA6-969F-6723-F098C1ED981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6322" r="44843"/>
          <a:stretch/>
        </p:blipFill>
        <p:spPr>
          <a:xfrm rot="10800000">
            <a:off x="0" y="-427193"/>
            <a:ext cx="2640563" cy="2002969"/>
          </a:xfrm>
          <a:prstGeom prst="rect">
            <a:avLst/>
          </a:prstGeom>
        </p:spPr>
      </p:pic>
      <p:sp>
        <p:nvSpPr>
          <p:cNvPr id="8" name="Elipse 7">
            <a:extLst>
              <a:ext uri="{FF2B5EF4-FFF2-40B4-BE49-F238E27FC236}">
                <a16:creationId xmlns:a16="http://schemas.microsoft.com/office/drawing/2014/main" id="{7BB0EC20-5462-9CE0-1A55-3F7095B18229}"/>
              </a:ext>
            </a:extLst>
          </p:cNvPr>
          <p:cNvSpPr/>
          <p:nvPr/>
        </p:nvSpPr>
        <p:spPr>
          <a:xfrm>
            <a:off x="7278978"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Imagen 14">
            <a:extLst>
              <a:ext uri="{FF2B5EF4-FFF2-40B4-BE49-F238E27FC236}">
                <a16:creationId xmlns:a16="http://schemas.microsoft.com/office/drawing/2014/main" id="{465C92A8-DD72-3F23-3EEE-A70A68BD4E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39808" y="4492171"/>
            <a:ext cx="1352276" cy="2365829"/>
          </a:xfrm>
          <a:prstGeom prst="rect">
            <a:avLst/>
          </a:prstGeom>
        </p:spPr>
      </p:pic>
      <p:sp>
        <p:nvSpPr>
          <p:cNvPr id="17" name="Marcador de pie de página 1">
            <a:extLst>
              <a:ext uri="{FF2B5EF4-FFF2-40B4-BE49-F238E27FC236}">
                <a16:creationId xmlns:a16="http://schemas.microsoft.com/office/drawing/2014/main" id="{22FCC395-FCCC-0201-A9A0-5074AADBF9ED}"/>
              </a:ext>
            </a:extLst>
          </p:cNvPr>
          <p:cNvSpPr>
            <a:spLocks noGrp="1"/>
          </p:cNvSpPr>
          <p:nvPr>
            <p:ph type="ftr" sz="quarter" idx="11"/>
          </p:nvPr>
        </p:nvSpPr>
        <p:spPr>
          <a:xfrm>
            <a:off x="-114300" y="6318251"/>
            <a:ext cx="3086100" cy="365125"/>
          </a:xfrm>
        </p:spPr>
        <p:txBody>
          <a:bodyPr/>
          <a:lstStyle/>
          <a:p>
            <a:r>
              <a:rPr lang="es-MX" dirty="0" err="1">
                <a:solidFill>
                  <a:srgbClr val="013889"/>
                </a:solidFill>
              </a:rPr>
              <a:t>Bibliografia</a:t>
            </a:r>
            <a:r>
              <a:rPr lang="es-MX" dirty="0">
                <a:solidFill>
                  <a:srgbClr val="013889"/>
                </a:solidFill>
              </a:rPr>
              <a:t>: </a:t>
            </a:r>
            <a:r>
              <a:rPr lang="es-MX" dirty="0" err="1">
                <a:solidFill>
                  <a:srgbClr val="013889"/>
                </a:solidFill>
              </a:rPr>
              <a:t>it-project-management</a:t>
            </a:r>
            <a:endParaRPr lang="en-US" dirty="0">
              <a:solidFill>
                <a:srgbClr val="013889"/>
              </a:solidFill>
            </a:endParaRPr>
          </a:p>
        </p:txBody>
      </p:sp>
      <p:sp>
        <p:nvSpPr>
          <p:cNvPr id="3" name="CuadroTexto 2">
            <a:extLst>
              <a:ext uri="{FF2B5EF4-FFF2-40B4-BE49-F238E27FC236}">
                <a16:creationId xmlns:a16="http://schemas.microsoft.com/office/drawing/2014/main" id="{5F76EF22-AEEF-C98E-1536-1000F236588B}"/>
              </a:ext>
            </a:extLst>
          </p:cNvPr>
          <p:cNvSpPr txBox="1"/>
          <p:nvPr/>
        </p:nvSpPr>
        <p:spPr>
          <a:xfrm>
            <a:off x="333374" y="1117499"/>
            <a:ext cx="7791451" cy="5478423"/>
          </a:xfrm>
          <a:prstGeom prst="rect">
            <a:avLst/>
          </a:prstGeom>
          <a:noFill/>
        </p:spPr>
        <p:txBody>
          <a:bodyPr wrap="square">
            <a:spAutoFit/>
          </a:bodyPr>
          <a:lstStyle/>
          <a:p>
            <a:pPr algn="just" fontAlgn="auto"/>
            <a:r>
              <a:rPr lang="es-MX" sz="1400" b="1" i="0" dirty="0">
                <a:solidFill>
                  <a:srgbClr val="013889"/>
                </a:solidFill>
                <a:effectLst/>
                <a:latin typeface="Century Gothic" panose="020B0502020202020204" pitchFamily="34" charset="0"/>
                <a:cs typeface="Arial" panose="020B0604020202020204" pitchFamily="34" charset="0"/>
              </a:rPr>
              <a:t>Corrupción del alcance</a:t>
            </a:r>
          </a:p>
          <a:p>
            <a:pPr algn="just" fontAlgn="auto"/>
            <a:endParaRPr lang="es-MX" sz="1400" b="1" i="0" dirty="0">
              <a:solidFill>
                <a:srgbClr val="013889"/>
              </a:solidFill>
              <a:effectLst/>
              <a:latin typeface="Century Gothic" panose="020B0502020202020204" pitchFamily="34" charset="0"/>
              <a:cs typeface="Arial" panose="020B0604020202020204" pitchFamily="34" charset="0"/>
            </a:endParaRPr>
          </a:p>
          <a:p>
            <a:pPr algn="just" fontAlgn="auto"/>
            <a:r>
              <a:rPr lang="es-MX" sz="1400" b="0" i="0" dirty="0">
                <a:solidFill>
                  <a:srgbClr val="013889"/>
                </a:solidFill>
                <a:effectLst/>
                <a:latin typeface="Century Gothic" panose="020B0502020202020204" pitchFamily="34" charset="0"/>
                <a:cs typeface="Arial" panose="020B0604020202020204" pitchFamily="34" charset="0"/>
              </a:rPr>
              <a:t>La </a:t>
            </a:r>
            <a:r>
              <a:rPr lang="es-MX" sz="1400" b="0" i="0" u="none" strike="noStrike" dirty="0">
                <a:solidFill>
                  <a:srgbClr val="013889"/>
                </a:solidFill>
                <a:effectLst/>
                <a:latin typeface="Century Gothic" panose="020B0502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corrupción en el alcance</a:t>
            </a:r>
            <a:r>
              <a:rPr lang="es-MX" sz="1400" b="0" i="0" dirty="0">
                <a:solidFill>
                  <a:srgbClr val="013889"/>
                </a:solidFill>
                <a:effectLst/>
                <a:latin typeface="Century Gothic" panose="020B0502020202020204" pitchFamily="34" charset="0"/>
                <a:cs typeface="Arial" panose="020B0604020202020204" pitchFamily="34" charset="0"/>
              </a:rPr>
              <a:t> surge cuando los objetivos originales del proyecto pasan a un segundo plano ​​porque los participantes agregan constantemente nuevos requisitos y entregas. La corrupción del alcance puede ser una parte estresante de la gestión de proyectos de TI ya que hace que el proyecto se desvíe obligándote a implementar acciones para corregir la desviación.</a:t>
            </a:r>
          </a:p>
          <a:p>
            <a:pPr algn="just" fontAlgn="auto"/>
            <a:endParaRPr lang="es-MX" sz="1400" b="0" i="0" dirty="0">
              <a:solidFill>
                <a:srgbClr val="013889"/>
              </a:solidFill>
              <a:effectLst/>
              <a:latin typeface="Century Gothic" panose="020B0502020202020204" pitchFamily="34" charset="0"/>
              <a:cs typeface="Arial" panose="020B0604020202020204" pitchFamily="34" charset="0"/>
            </a:endParaRPr>
          </a:p>
          <a:p>
            <a:pPr algn="just" fontAlgn="auto"/>
            <a:r>
              <a:rPr lang="es-MX" sz="1400" b="0" i="0" dirty="0">
                <a:solidFill>
                  <a:srgbClr val="013889"/>
                </a:solidFill>
                <a:effectLst/>
                <a:latin typeface="Century Gothic" panose="020B0502020202020204" pitchFamily="34" charset="0"/>
                <a:cs typeface="Arial" panose="020B0604020202020204" pitchFamily="34" charset="0"/>
              </a:rPr>
              <a:t>Para evitar sufrir una corrupción en el alcance, debes establecer objetivos claros del proyecto desde el principio, implementar un </a:t>
            </a:r>
            <a:r>
              <a:rPr lang="es-MX" sz="1400" b="0" i="0" u="none" strike="noStrike" dirty="0">
                <a:solidFill>
                  <a:srgbClr val="013889"/>
                </a:solidFill>
                <a:effectLst/>
                <a:latin typeface="Century Gothic" panose="020B0502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proceso de control de cambios</a:t>
            </a:r>
            <a:r>
              <a:rPr lang="es-MX" sz="1400" b="0" i="0" dirty="0">
                <a:solidFill>
                  <a:srgbClr val="013889"/>
                </a:solidFill>
                <a:effectLst/>
                <a:latin typeface="Century Gothic" panose="020B0502020202020204" pitchFamily="34" charset="0"/>
                <a:cs typeface="Arial" panose="020B0604020202020204" pitchFamily="34" charset="0"/>
              </a:rPr>
              <a:t> e intentar comunicarte con los participantes en todo momento.</a:t>
            </a:r>
          </a:p>
          <a:p>
            <a:pPr algn="just" fontAlgn="auto"/>
            <a:r>
              <a:rPr lang="es-MX" sz="1400" b="0" i="0" dirty="0">
                <a:solidFill>
                  <a:srgbClr val="013889"/>
                </a:solidFill>
                <a:effectLst/>
                <a:latin typeface="Century Gothic" panose="020B0502020202020204" pitchFamily="34" charset="0"/>
                <a:cs typeface="Arial" panose="020B0604020202020204" pitchFamily="34" charset="0"/>
              </a:rPr>
              <a:t>Situación: El objetivo original de tu proyecto era mejorar la conexión </a:t>
            </a:r>
            <a:r>
              <a:rPr lang="es-MX" sz="1400" b="0" i="0" dirty="0" err="1">
                <a:solidFill>
                  <a:srgbClr val="013889"/>
                </a:solidFill>
                <a:effectLst/>
                <a:latin typeface="Century Gothic" panose="020B0502020202020204" pitchFamily="34" charset="0"/>
                <a:cs typeface="Arial" panose="020B0604020202020204" pitchFamily="34" charset="0"/>
              </a:rPr>
              <a:t>Wi</a:t>
            </a:r>
            <a:r>
              <a:rPr lang="es-MX" sz="1400" b="0" i="0" dirty="0">
                <a:solidFill>
                  <a:srgbClr val="013889"/>
                </a:solidFill>
                <a:effectLst/>
                <a:latin typeface="Century Gothic" panose="020B0502020202020204" pitchFamily="34" charset="0"/>
                <a:cs typeface="Arial" panose="020B0604020202020204" pitchFamily="34" charset="0"/>
              </a:rPr>
              <a:t>-Fi en la sede de tu empresa para que los empleados y visitantes puedan trabajar desde cualquier lugar. Sin embargo, durante la ejecución del proyecto, te piden que extiendas el alcance de </a:t>
            </a:r>
            <a:r>
              <a:rPr lang="es-MX" sz="1400" b="0" i="0" dirty="0" err="1">
                <a:solidFill>
                  <a:srgbClr val="013889"/>
                </a:solidFill>
                <a:effectLst/>
                <a:latin typeface="Century Gothic" panose="020B0502020202020204" pitchFamily="34" charset="0"/>
                <a:cs typeface="Arial" panose="020B0604020202020204" pitchFamily="34" charset="0"/>
              </a:rPr>
              <a:t>Wi</a:t>
            </a:r>
            <a:r>
              <a:rPr lang="es-MX" sz="1400" b="0" i="0" dirty="0">
                <a:solidFill>
                  <a:srgbClr val="013889"/>
                </a:solidFill>
                <a:effectLst/>
                <a:latin typeface="Century Gothic" panose="020B0502020202020204" pitchFamily="34" charset="0"/>
                <a:cs typeface="Arial" panose="020B0604020202020204" pitchFamily="34" charset="0"/>
              </a:rPr>
              <a:t>-Fi hasta el centro de operaciones al otro lado de la calle y que además habilites las capacidades de descarga.</a:t>
            </a:r>
          </a:p>
          <a:p>
            <a:pPr algn="just" fontAlgn="auto"/>
            <a:endParaRPr lang="es-MX" sz="1400" b="0" i="0" dirty="0">
              <a:solidFill>
                <a:srgbClr val="013889"/>
              </a:solidFill>
              <a:effectLst/>
              <a:latin typeface="Century Gothic" panose="020B0502020202020204" pitchFamily="34" charset="0"/>
              <a:cs typeface="Arial" panose="020B0604020202020204" pitchFamily="34" charset="0"/>
            </a:endParaRPr>
          </a:p>
          <a:p>
            <a:pPr algn="l" fontAlgn="auto"/>
            <a:r>
              <a:rPr lang="es-MX" sz="1400" b="1" i="0" dirty="0">
                <a:solidFill>
                  <a:srgbClr val="013889"/>
                </a:solidFill>
                <a:effectLst/>
                <a:latin typeface="Century Gothic" panose="020B0502020202020204" pitchFamily="34" charset="0"/>
                <a:cs typeface="Arial" panose="020B0604020202020204" pitchFamily="34" charset="0"/>
              </a:rPr>
              <a:t>Solución</a:t>
            </a:r>
            <a:r>
              <a:rPr lang="es-MX" sz="1400" b="0" i="0" dirty="0">
                <a:solidFill>
                  <a:srgbClr val="013889"/>
                </a:solidFill>
                <a:effectLst/>
                <a:latin typeface="Century Gothic" panose="020B0502020202020204" pitchFamily="34" charset="0"/>
                <a:cs typeface="Arial" panose="020B0604020202020204" pitchFamily="34" charset="0"/>
              </a:rPr>
              <a:t>: </a:t>
            </a:r>
          </a:p>
          <a:p>
            <a:pPr algn="l" fontAlgn="auto"/>
            <a:endParaRPr lang="es-MX" sz="1400" dirty="0">
              <a:solidFill>
                <a:srgbClr val="013889"/>
              </a:solidFill>
              <a:latin typeface="Century Gothic" panose="020B0502020202020204" pitchFamily="34" charset="0"/>
              <a:cs typeface="Arial" panose="020B0604020202020204" pitchFamily="34" charset="0"/>
            </a:endParaRPr>
          </a:p>
          <a:p>
            <a:pPr algn="l" fontAlgn="auto"/>
            <a:r>
              <a:rPr lang="es-MX" sz="1400" b="0" i="0" dirty="0">
                <a:solidFill>
                  <a:srgbClr val="013889"/>
                </a:solidFill>
                <a:effectLst/>
                <a:latin typeface="Century Gothic" panose="020B0502020202020204" pitchFamily="34" charset="0"/>
                <a:cs typeface="Arial" panose="020B0604020202020204" pitchFamily="34" charset="0"/>
              </a:rPr>
              <a:t>Con la gestión de proyectos de TI puedes establecer objetivos claros para el proyecto desde el principio, de modo que los involucrados sepan qué se puede lograr durante este proyecto. Entenderían, por ejemplo, que solicitar una extensión del alcance de </a:t>
            </a:r>
            <a:r>
              <a:rPr lang="es-MX" sz="1400" b="0" i="0" dirty="0" err="1">
                <a:solidFill>
                  <a:srgbClr val="013889"/>
                </a:solidFill>
                <a:effectLst/>
                <a:latin typeface="Century Gothic" panose="020B0502020202020204" pitchFamily="34" charset="0"/>
                <a:cs typeface="Arial" panose="020B0604020202020204" pitchFamily="34" charset="0"/>
              </a:rPr>
              <a:t>Wi</a:t>
            </a:r>
            <a:r>
              <a:rPr lang="es-MX" sz="1400" b="0" i="0" dirty="0">
                <a:solidFill>
                  <a:srgbClr val="013889"/>
                </a:solidFill>
                <a:effectLst/>
                <a:latin typeface="Century Gothic" panose="020B0502020202020204" pitchFamily="34" charset="0"/>
                <a:cs typeface="Arial" panose="020B0604020202020204" pitchFamily="34" charset="0"/>
              </a:rPr>
              <a:t>-Fi es razonable, mientras que solicitar capacidades de descarga supera ampliamente el alcance del proyecto.</a:t>
            </a:r>
          </a:p>
          <a:p>
            <a:pPr algn="just" fontAlgn="auto"/>
            <a:endParaRPr lang="es-MX" sz="1400" b="0" i="0" dirty="0">
              <a:solidFill>
                <a:srgbClr val="013889"/>
              </a:solidFill>
              <a:effectLst/>
              <a:latin typeface="Century Gothic" panose="020B0502020202020204" pitchFamily="34" charset="0"/>
              <a:cs typeface="Arial" panose="020B0604020202020204" pitchFamily="34" charset="0"/>
            </a:endParaRPr>
          </a:p>
        </p:txBody>
      </p:sp>
    </p:spTree>
    <p:extLst>
      <p:ext uri="{BB962C8B-B14F-4D97-AF65-F5344CB8AC3E}">
        <p14:creationId xmlns:p14="http://schemas.microsoft.com/office/powerpoint/2010/main" val="170717336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0231"/>
            <a:ext cx="688874" cy="985662"/>
          </a:xfrm>
          <a:prstGeom prst="rect">
            <a:avLst/>
          </a:prstGeom>
        </p:spPr>
      </p:pic>
      <p:pic>
        <p:nvPicPr>
          <p:cNvPr id="6" name="Imagen 5">
            <a:extLst>
              <a:ext uri="{FF2B5EF4-FFF2-40B4-BE49-F238E27FC236}">
                <a16:creationId xmlns:a16="http://schemas.microsoft.com/office/drawing/2014/main" id="{C24DE9AD-8CA6-969F-6723-F098C1ED981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6322" r="44843"/>
          <a:stretch/>
        </p:blipFill>
        <p:spPr>
          <a:xfrm rot="10800000">
            <a:off x="0" y="-427193"/>
            <a:ext cx="2640563" cy="2002969"/>
          </a:xfrm>
          <a:prstGeom prst="rect">
            <a:avLst/>
          </a:prstGeom>
        </p:spPr>
      </p:pic>
      <p:sp>
        <p:nvSpPr>
          <p:cNvPr id="8" name="Elipse 7">
            <a:extLst>
              <a:ext uri="{FF2B5EF4-FFF2-40B4-BE49-F238E27FC236}">
                <a16:creationId xmlns:a16="http://schemas.microsoft.com/office/drawing/2014/main" id="{7BB0EC20-5462-9CE0-1A55-3F7095B18229}"/>
              </a:ext>
            </a:extLst>
          </p:cNvPr>
          <p:cNvSpPr/>
          <p:nvPr/>
        </p:nvSpPr>
        <p:spPr>
          <a:xfrm>
            <a:off x="7278978"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Imagen 14">
            <a:extLst>
              <a:ext uri="{FF2B5EF4-FFF2-40B4-BE49-F238E27FC236}">
                <a16:creationId xmlns:a16="http://schemas.microsoft.com/office/drawing/2014/main" id="{465C92A8-DD72-3F23-3EEE-A70A68BD4E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39808" y="4492171"/>
            <a:ext cx="1352276" cy="2365829"/>
          </a:xfrm>
          <a:prstGeom prst="rect">
            <a:avLst/>
          </a:prstGeom>
        </p:spPr>
      </p:pic>
      <p:sp>
        <p:nvSpPr>
          <p:cNvPr id="17" name="Marcador de pie de página 1">
            <a:extLst>
              <a:ext uri="{FF2B5EF4-FFF2-40B4-BE49-F238E27FC236}">
                <a16:creationId xmlns:a16="http://schemas.microsoft.com/office/drawing/2014/main" id="{22FCC395-FCCC-0201-A9A0-5074AADBF9ED}"/>
              </a:ext>
            </a:extLst>
          </p:cNvPr>
          <p:cNvSpPr>
            <a:spLocks noGrp="1"/>
          </p:cNvSpPr>
          <p:nvPr>
            <p:ph type="ftr" sz="quarter" idx="11"/>
          </p:nvPr>
        </p:nvSpPr>
        <p:spPr>
          <a:xfrm>
            <a:off x="-114300" y="6318251"/>
            <a:ext cx="3086100" cy="365125"/>
          </a:xfrm>
        </p:spPr>
        <p:txBody>
          <a:bodyPr/>
          <a:lstStyle/>
          <a:p>
            <a:r>
              <a:rPr lang="es-MX" dirty="0" err="1">
                <a:solidFill>
                  <a:srgbClr val="013889"/>
                </a:solidFill>
              </a:rPr>
              <a:t>Bibliografia</a:t>
            </a:r>
            <a:r>
              <a:rPr lang="es-MX" dirty="0">
                <a:solidFill>
                  <a:srgbClr val="013889"/>
                </a:solidFill>
              </a:rPr>
              <a:t>: </a:t>
            </a:r>
            <a:r>
              <a:rPr lang="es-MX" dirty="0" err="1">
                <a:solidFill>
                  <a:srgbClr val="013889"/>
                </a:solidFill>
              </a:rPr>
              <a:t>it-project-management</a:t>
            </a:r>
            <a:endParaRPr lang="en-US" dirty="0">
              <a:solidFill>
                <a:srgbClr val="013889"/>
              </a:solidFill>
            </a:endParaRPr>
          </a:p>
        </p:txBody>
      </p:sp>
      <p:sp>
        <p:nvSpPr>
          <p:cNvPr id="3" name="CuadroTexto 2">
            <a:extLst>
              <a:ext uri="{FF2B5EF4-FFF2-40B4-BE49-F238E27FC236}">
                <a16:creationId xmlns:a16="http://schemas.microsoft.com/office/drawing/2014/main" id="{BD177939-3DA7-9213-13A7-204756C53071}"/>
              </a:ext>
            </a:extLst>
          </p:cNvPr>
          <p:cNvSpPr txBox="1"/>
          <p:nvPr/>
        </p:nvSpPr>
        <p:spPr>
          <a:xfrm>
            <a:off x="257174" y="1455633"/>
            <a:ext cx="8181975" cy="4185761"/>
          </a:xfrm>
          <a:prstGeom prst="rect">
            <a:avLst/>
          </a:prstGeom>
          <a:noFill/>
        </p:spPr>
        <p:txBody>
          <a:bodyPr wrap="square">
            <a:spAutoFit/>
          </a:bodyPr>
          <a:lstStyle/>
          <a:p>
            <a:pPr algn="just" fontAlgn="auto"/>
            <a:r>
              <a:rPr lang="es-MX" sz="1400" b="1" i="0" dirty="0">
                <a:solidFill>
                  <a:srgbClr val="013889"/>
                </a:solidFill>
                <a:effectLst/>
                <a:latin typeface="Century Gothic" panose="020B0502020202020204" pitchFamily="34" charset="0"/>
                <a:cs typeface="Arial" panose="020B0604020202020204" pitchFamily="34" charset="0"/>
              </a:rPr>
              <a:t>Falta de comunicación</a:t>
            </a:r>
          </a:p>
          <a:p>
            <a:pPr algn="just" fontAlgn="auto"/>
            <a:endParaRPr lang="es-MX" sz="1400" b="0" i="0" dirty="0">
              <a:solidFill>
                <a:srgbClr val="013889"/>
              </a:solidFill>
              <a:effectLst/>
              <a:latin typeface="Century Gothic" panose="020B0502020202020204" pitchFamily="34" charset="0"/>
              <a:cs typeface="Arial" panose="020B0604020202020204" pitchFamily="34" charset="0"/>
            </a:endParaRPr>
          </a:p>
          <a:p>
            <a:pPr algn="just" fontAlgn="auto"/>
            <a:r>
              <a:rPr lang="es-MX" sz="1400" b="0" i="0" dirty="0">
                <a:solidFill>
                  <a:srgbClr val="013889"/>
                </a:solidFill>
                <a:effectLst/>
                <a:latin typeface="Century Gothic" panose="020B0502020202020204" pitchFamily="34" charset="0"/>
                <a:cs typeface="Arial" panose="020B0604020202020204" pitchFamily="34" charset="0"/>
              </a:rPr>
              <a:t>Dado que los gerentes de proyectos de TI actúan como intermediarios entre los miembros del equipo, los departamentos y los participantes, la falta de comunicación puede convertirse en un desafío si no cuentas con un proceso organizado para mantener a todos informados. Las herramientas de gestión de proyectos de TI pueden ayudarte a priorizar la comunicación y liderar a tu equipo hacia el éxito.</a:t>
            </a:r>
          </a:p>
          <a:p>
            <a:pPr algn="just" fontAlgn="auto"/>
            <a:endParaRPr lang="es-MX" sz="1400" b="0" i="0" dirty="0">
              <a:solidFill>
                <a:srgbClr val="013889"/>
              </a:solidFill>
              <a:effectLst/>
              <a:latin typeface="Century Gothic" panose="020B0502020202020204" pitchFamily="34" charset="0"/>
              <a:cs typeface="Arial" panose="020B0604020202020204" pitchFamily="34" charset="0"/>
            </a:endParaRPr>
          </a:p>
          <a:p>
            <a:pPr algn="just" fontAlgn="auto"/>
            <a:r>
              <a:rPr lang="es-MX" sz="1400" b="1" i="0" dirty="0">
                <a:solidFill>
                  <a:srgbClr val="013889"/>
                </a:solidFill>
                <a:effectLst/>
                <a:latin typeface="Century Gothic" panose="020B0502020202020204" pitchFamily="34" charset="0"/>
                <a:cs typeface="Arial" panose="020B0604020202020204" pitchFamily="34" charset="0"/>
              </a:rPr>
              <a:t>Situación: </a:t>
            </a:r>
            <a:r>
              <a:rPr lang="es-MX" sz="1400" dirty="0">
                <a:solidFill>
                  <a:srgbClr val="013889"/>
                </a:solidFill>
                <a:latin typeface="Century Gothic" panose="020B0502020202020204" pitchFamily="34" charset="0"/>
                <a:cs typeface="Arial" panose="020B0604020202020204" pitchFamily="34" charset="0"/>
              </a:rPr>
              <a:t>S</a:t>
            </a:r>
            <a:r>
              <a:rPr lang="es-MX" sz="1400" b="0" i="0" dirty="0">
                <a:solidFill>
                  <a:srgbClr val="013889"/>
                </a:solidFill>
                <a:effectLst/>
                <a:latin typeface="Century Gothic" panose="020B0502020202020204" pitchFamily="34" charset="0"/>
                <a:cs typeface="Arial" panose="020B0604020202020204" pitchFamily="34" charset="0"/>
              </a:rPr>
              <a:t>u empresa acuerda trabajar con una escuela local para mejorar el acceso a la tecnología en todas sus aulas. El proyecto implica la instalación de </a:t>
            </a:r>
            <a:r>
              <a:rPr lang="es-MX" sz="1400" b="0" i="0" dirty="0" err="1">
                <a:solidFill>
                  <a:srgbClr val="013889"/>
                </a:solidFill>
                <a:effectLst/>
                <a:latin typeface="Century Gothic" panose="020B0502020202020204" pitchFamily="34" charset="0"/>
                <a:cs typeface="Arial" panose="020B0604020202020204" pitchFamily="34" charset="0"/>
              </a:rPr>
              <a:t>Wi</a:t>
            </a:r>
            <a:r>
              <a:rPr lang="es-MX" sz="1400" b="0" i="0" dirty="0">
                <a:solidFill>
                  <a:srgbClr val="013889"/>
                </a:solidFill>
                <a:effectLst/>
                <a:latin typeface="Century Gothic" panose="020B0502020202020204" pitchFamily="34" charset="0"/>
                <a:cs typeface="Arial" panose="020B0604020202020204" pitchFamily="34" charset="0"/>
              </a:rPr>
              <a:t>-Fi y la donación de 100 computadoras a la escuela. Sin embargo, el gerente sénior creyó que solamente donarían 10 computadoras.</a:t>
            </a:r>
          </a:p>
          <a:p>
            <a:pPr algn="just" fontAlgn="auto"/>
            <a:endParaRPr lang="es-MX" sz="1400" b="0" i="0" dirty="0">
              <a:solidFill>
                <a:srgbClr val="013889"/>
              </a:solidFill>
              <a:effectLst/>
              <a:latin typeface="Century Gothic" panose="020B0502020202020204" pitchFamily="34" charset="0"/>
              <a:cs typeface="Arial" panose="020B0604020202020204" pitchFamily="34" charset="0"/>
            </a:endParaRPr>
          </a:p>
          <a:p>
            <a:pPr algn="just" fontAlgn="auto"/>
            <a:r>
              <a:rPr lang="es-MX" sz="1400" b="1" i="0" dirty="0">
                <a:solidFill>
                  <a:srgbClr val="013889"/>
                </a:solidFill>
                <a:effectLst/>
                <a:latin typeface="Century Gothic" panose="020B0502020202020204" pitchFamily="34" charset="0"/>
                <a:cs typeface="Arial" panose="020B0604020202020204" pitchFamily="34" charset="0"/>
              </a:rPr>
              <a:t>Solución: </a:t>
            </a:r>
          </a:p>
          <a:p>
            <a:pPr algn="just" fontAlgn="auto"/>
            <a:endParaRPr lang="es-MX" sz="1400" b="1" i="0" dirty="0">
              <a:solidFill>
                <a:srgbClr val="013889"/>
              </a:solidFill>
              <a:effectLst/>
              <a:latin typeface="Century Gothic" panose="020B0502020202020204" pitchFamily="34" charset="0"/>
              <a:cs typeface="Arial" panose="020B0604020202020204" pitchFamily="34" charset="0"/>
            </a:endParaRPr>
          </a:p>
          <a:p>
            <a:pPr algn="just" fontAlgn="auto"/>
            <a:r>
              <a:rPr lang="es-MX" sz="1400" b="0" i="0" dirty="0">
                <a:solidFill>
                  <a:srgbClr val="013889"/>
                </a:solidFill>
                <a:effectLst/>
                <a:latin typeface="Century Gothic" panose="020B0502020202020204" pitchFamily="34" charset="0"/>
                <a:cs typeface="Arial" panose="020B0604020202020204" pitchFamily="34" charset="0"/>
              </a:rPr>
              <a:t>Dar prioridad a las comunicaciones desde el inicio de un proyecto es esencial para evitar cualquier tipo de conflicto. Compartir actualizaciones frecuentes del estado del proyecto mediante herramientas de gestión de TI puede garantizar que todos los involucrados estén en sintonía durante todo el ciclo de vida del proyecto. </a:t>
            </a:r>
          </a:p>
        </p:txBody>
      </p:sp>
    </p:spTree>
    <p:extLst>
      <p:ext uri="{BB962C8B-B14F-4D97-AF65-F5344CB8AC3E}">
        <p14:creationId xmlns:p14="http://schemas.microsoft.com/office/powerpoint/2010/main" val="1636666647"/>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pic>
        <p:nvPicPr>
          <p:cNvPr id="6" name="Imagen 5">
            <a:extLst>
              <a:ext uri="{FF2B5EF4-FFF2-40B4-BE49-F238E27FC236}">
                <a16:creationId xmlns:a16="http://schemas.microsoft.com/office/drawing/2014/main" id="{C24DE9AD-8CA6-969F-6723-F098C1ED981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6322" r="44843"/>
          <a:stretch/>
        </p:blipFill>
        <p:spPr>
          <a:xfrm rot="10800000">
            <a:off x="0" y="-427193"/>
            <a:ext cx="2640563" cy="2002969"/>
          </a:xfrm>
          <a:prstGeom prst="rect">
            <a:avLst/>
          </a:prstGeom>
        </p:spPr>
      </p:pic>
      <p:sp>
        <p:nvSpPr>
          <p:cNvPr id="8" name="Elipse 7">
            <a:extLst>
              <a:ext uri="{FF2B5EF4-FFF2-40B4-BE49-F238E27FC236}">
                <a16:creationId xmlns:a16="http://schemas.microsoft.com/office/drawing/2014/main" id="{7BB0EC20-5462-9CE0-1A55-3F7095B18229}"/>
              </a:ext>
            </a:extLst>
          </p:cNvPr>
          <p:cNvSpPr/>
          <p:nvPr/>
        </p:nvSpPr>
        <p:spPr>
          <a:xfrm>
            <a:off x="7278978"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Imagen 14">
            <a:extLst>
              <a:ext uri="{FF2B5EF4-FFF2-40B4-BE49-F238E27FC236}">
                <a16:creationId xmlns:a16="http://schemas.microsoft.com/office/drawing/2014/main" id="{465C92A8-DD72-3F23-3EEE-A70A68BD4E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39808" y="4492171"/>
            <a:ext cx="1352276" cy="2365829"/>
          </a:xfrm>
          <a:prstGeom prst="rect">
            <a:avLst/>
          </a:prstGeom>
        </p:spPr>
      </p:pic>
      <p:sp>
        <p:nvSpPr>
          <p:cNvPr id="17" name="Marcador de pie de página 1">
            <a:extLst>
              <a:ext uri="{FF2B5EF4-FFF2-40B4-BE49-F238E27FC236}">
                <a16:creationId xmlns:a16="http://schemas.microsoft.com/office/drawing/2014/main" id="{22FCC395-FCCC-0201-A9A0-5074AADBF9ED}"/>
              </a:ext>
            </a:extLst>
          </p:cNvPr>
          <p:cNvSpPr>
            <a:spLocks noGrp="1"/>
          </p:cNvSpPr>
          <p:nvPr>
            <p:ph type="ftr" sz="quarter" idx="11"/>
          </p:nvPr>
        </p:nvSpPr>
        <p:spPr>
          <a:xfrm>
            <a:off x="-114300" y="6318251"/>
            <a:ext cx="3086100" cy="365125"/>
          </a:xfrm>
        </p:spPr>
        <p:txBody>
          <a:bodyPr/>
          <a:lstStyle/>
          <a:p>
            <a:r>
              <a:rPr lang="es-MX" dirty="0" err="1">
                <a:solidFill>
                  <a:srgbClr val="013889"/>
                </a:solidFill>
              </a:rPr>
              <a:t>Bibliografia</a:t>
            </a:r>
            <a:r>
              <a:rPr lang="es-MX" dirty="0">
                <a:solidFill>
                  <a:srgbClr val="013889"/>
                </a:solidFill>
              </a:rPr>
              <a:t>: </a:t>
            </a:r>
            <a:r>
              <a:rPr lang="es-MX" dirty="0" err="1">
                <a:solidFill>
                  <a:srgbClr val="013889"/>
                </a:solidFill>
              </a:rPr>
              <a:t>it-project-management</a:t>
            </a:r>
            <a:endParaRPr lang="en-US" dirty="0">
              <a:solidFill>
                <a:srgbClr val="013889"/>
              </a:solidFill>
            </a:endParaRPr>
          </a:p>
        </p:txBody>
      </p:sp>
      <p:sp>
        <p:nvSpPr>
          <p:cNvPr id="3" name="CuadroTexto 2">
            <a:extLst>
              <a:ext uri="{FF2B5EF4-FFF2-40B4-BE49-F238E27FC236}">
                <a16:creationId xmlns:a16="http://schemas.microsoft.com/office/drawing/2014/main" id="{36DE6AD8-9AFB-F0C6-676E-FC00DE92EDC4}"/>
              </a:ext>
            </a:extLst>
          </p:cNvPr>
          <p:cNvSpPr txBox="1"/>
          <p:nvPr/>
        </p:nvSpPr>
        <p:spPr>
          <a:xfrm>
            <a:off x="634444" y="1382297"/>
            <a:ext cx="7699931" cy="3970318"/>
          </a:xfrm>
          <a:prstGeom prst="rect">
            <a:avLst/>
          </a:prstGeom>
          <a:noFill/>
        </p:spPr>
        <p:txBody>
          <a:bodyPr wrap="square">
            <a:spAutoFit/>
          </a:bodyPr>
          <a:lstStyle/>
          <a:p>
            <a:pPr algn="just" fontAlgn="auto"/>
            <a:r>
              <a:rPr lang="es-MX" sz="1400" b="1" i="0" dirty="0">
                <a:solidFill>
                  <a:srgbClr val="013889"/>
                </a:solidFill>
                <a:effectLst/>
                <a:latin typeface="Century Gothic" panose="020B0502020202020204" pitchFamily="34" charset="0"/>
                <a:cs typeface="Arial" panose="020B0604020202020204" pitchFamily="34" charset="0"/>
              </a:rPr>
              <a:t>Gestión de riesgos</a:t>
            </a:r>
          </a:p>
          <a:p>
            <a:pPr algn="just" fontAlgn="auto"/>
            <a:endParaRPr lang="es-MX" sz="1400" b="1" i="0" dirty="0">
              <a:solidFill>
                <a:srgbClr val="013889"/>
              </a:solidFill>
              <a:effectLst/>
              <a:latin typeface="Century Gothic" panose="020B0502020202020204" pitchFamily="34" charset="0"/>
              <a:cs typeface="Arial" panose="020B0604020202020204" pitchFamily="34" charset="0"/>
            </a:endParaRPr>
          </a:p>
          <a:p>
            <a:pPr algn="just" fontAlgn="auto"/>
            <a:r>
              <a:rPr lang="es-MX" sz="1400" b="0" i="0" dirty="0">
                <a:solidFill>
                  <a:srgbClr val="013889"/>
                </a:solidFill>
                <a:effectLst/>
                <a:latin typeface="Century Gothic" panose="020B0502020202020204" pitchFamily="34" charset="0"/>
                <a:cs typeface="Arial" panose="020B0604020202020204" pitchFamily="34" charset="0"/>
              </a:rPr>
              <a:t>La gestión de los riesgos de un proyecto de TI es un paso muy importante en la fase de inicio. Durante esta etapa, debes elaborar planes alternativos en caso de que no se cumplan los objetivos originales. Si no tienes un plan elaborado para gestionar los riesgos desde el primer momento, será difícil tomar el control si algo sale mal durante la ejecución.</a:t>
            </a:r>
          </a:p>
          <a:p>
            <a:pPr algn="just" fontAlgn="auto"/>
            <a:endParaRPr lang="es-MX" sz="1400" b="0" i="0" dirty="0">
              <a:solidFill>
                <a:srgbClr val="013889"/>
              </a:solidFill>
              <a:effectLst/>
              <a:latin typeface="Century Gothic" panose="020B0502020202020204" pitchFamily="34" charset="0"/>
              <a:cs typeface="Arial" panose="020B0604020202020204" pitchFamily="34" charset="0"/>
            </a:endParaRPr>
          </a:p>
          <a:p>
            <a:pPr algn="just" fontAlgn="auto"/>
            <a:r>
              <a:rPr lang="es-MX" sz="1400" b="1" i="0" dirty="0">
                <a:solidFill>
                  <a:srgbClr val="013889"/>
                </a:solidFill>
                <a:effectLst/>
                <a:latin typeface="Century Gothic" panose="020B0502020202020204" pitchFamily="34" charset="0"/>
                <a:cs typeface="Arial" panose="020B0604020202020204" pitchFamily="34" charset="0"/>
              </a:rPr>
              <a:t>Situación: </a:t>
            </a:r>
            <a:r>
              <a:rPr lang="es-MX" sz="1400" dirty="0">
                <a:solidFill>
                  <a:srgbClr val="013889"/>
                </a:solidFill>
                <a:latin typeface="Century Gothic" panose="020B0502020202020204" pitchFamily="34" charset="0"/>
                <a:cs typeface="Arial" panose="020B0604020202020204" pitchFamily="34" charset="0"/>
              </a:rPr>
              <a:t>S</a:t>
            </a:r>
            <a:r>
              <a:rPr lang="es-MX" sz="1400" b="0" i="0" dirty="0">
                <a:solidFill>
                  <a:srgbClr val="013889"/>
                </a:solidFill>
                <a:effectLst/>
                <a:latin typeface="Century Gothic" panose="020B0502020202020204" pitchFamily="34" charset="0"/>
                <a:cs typeface="Arial" panose="020B0604020202020204" pitchFamily="34" charset="0"/>
              </a:rPr>
              <a:t>u equipo ha creado un portal para que los pacientes de un hospital programen sus consultas. Supones que todo funcionará sin problemas, por lo que te sorprendes cuando un error en el programa hace que los pacientes cardíacos sean enviados al ginecólogo y los pacientes de neurología al urólogo.</a:t>
            </a:r>
          </a:p>
          <a:p>
            <a:pPr algn="just" fontAlgn="auto"/>
            <a:endParaRPr lang="es-MX" sz="1400" b="0" i="0" dirty="0">
              <a:solidFill>
                <a:srgbClr val="013889"/>
              </a:solidFill>
              <a:effectLst/>
              <a:latin typeface="Century Gothic" panose="020B0502020202020204" pitchFamily="34" charset="0"/>
              <a:cs typeface="Arial" panose="020B0604020202020204" pitchFamily="34" charset="0"/>
            </a:endParaRPr>
          </a:p>
          <a:p>
            <a:pPr algn="just" fontAlgn="auto"/>
            <a:r>
              <a:rPr lang="es-MX" sz="1400" b="1" i="0" dirty="0">
                <a:solidFill>
                  <a:srgbClr val="013889"/>
                </a:solidFill>
                <a:effectLst/>
                <a:latin typeface="Century Gothic" panose="020B0502020202020204" pitchFamily="34" charset="0"/>
                <a:cs typeface="Arial" panose="020B0604020202020204" pitchFamily="34" charset="0"/>
              </a:rPr>
              <a:t>Solución: </a:t>
            </a:r>
            <a:r>
              <a:rPr lang="es-MX" sz="1400" b="0" i="0" dirty="0">
                <a:solidFill>
                  <a:srgbClr val="013889"/>
                </a:solidFill>
                <a:effectLst/>
                <a:latin typeface="Century Gothic" panose="020B0502020202020204" pitchFamily="34" charset="0"/>
                <a:cs typeface="Arial" panose="020B0604020202020204" pitchFamily="34" charset="0"/>
              </a:rPr>
              <a:t>Con una gestión de riesgos adecuada, es posible que pudieras detectar el error en el programa que causaba grandes inconvenientes a médicos y pacientes. Por lo tanto, el análisis de riesgos es una parte esencial de la gestión de proyectos de TI que definitivamente no puede pasarse por alto. Intenta crear un </a:t>
            </a:r>
            <a:r>
              <a:rPr lang="es-MX" sz="1400" b="0" i="0" u="none" strike="noStrike" dirty="0">
                <a:solidFill>
                  <a:srgbClr val="013889"/>
                </a:solidFill>
                <a:effectLst/>
                <a:latin typeface="Century Gothic" panose="020B0502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registro de riesgos</a:t>
            </a:r>
            <a:r>
              <a:rPr lang="es-MX" sz="1400" b="0" i="0" dirty="0">
                <a:solidFill>
                  <a:srgbClr val="013889"/>
                </a:solidFill>
                <a:effectLst/>
                <a:latin typeface="Century Gothic" panose="020B0502020202020204" pitchFamily="34" charset="0"/>
                <a:cs typeface="Arial" panose="020B0604020202020204" pitchFamily="34" charset="0"/>
              </a:rPr>
              <a:t> para poder detectar los riesgos a tiempo</a:t>
            </a:r>
          </a:p>
        </p:txBody>
      </p:sp>
    </p:spTree>
    <p:extLst>
      <p:ext uri="{BB962C8B-B14F-4D97-AF65-F5344CB8AC3E}">
        <p14:creationId xmlns:p14="http://schemas.microsoft.com/office/powerpoint/2010/main" val="1555086297"/>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pic>
        <p:nvPicPr>
          <p:cNvPr id="6" name="Imagen 5">
            <a:extLst>
              <a:ext uri="{FF2B5EF4-FFF2-40B4-BE49-F238E27FC236}">
                <a16:creationId xmlns:a16="http://schemas.microsoft.com/office/drawing/2014/main" id="{C24DE9AD-8CA6-969F-6723-F098C1ED981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6322" r="44843"/>
          <a:stretch/>
        </p:blipFill>
        <p:spPr>
          <a:xfrm rot="10800000">
            <a:off x="0" y="-427193"/>
            <a:ext cx="2640563" cy="2002969"/>
          </a:xfrm>
          <a:prstGeom prst="rect">
            <a:avLst/>
          </a:prstGeom>
        </p:spPr>
      </p:pic>
      <p:sp>
        <p:nvSpPr>
          <p:cNvPr id="8" name="Elipse 7">
            <a:extLst>
              <a:ext uri="{FF2B5EF4-FFF2-40B4-BE49-F238E27FC236}">
                <a16:creationId xmlns:a16="http://schemas.microsoft.com/office/drawing/2014/main" id="{7BB0EC20-5462-9CE0-1A55-3F7095B18229}"/>
              </a:ext>
            </a:extLst>
          </p:cNvPr>
          <p:cNvSpPr/>
          <p:nvPr/>
        </p:nvSpPr>
        <p:spPr>
          <a:xfrm>
            <a:off x="7278978"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Imagen 14">
            <a:extLst>
              <a:ext uri="{FF2B5EF4-FFF2-40B4-BE49-F238E27FC236}">
                <a16:creationId xmlns:a16="http://schemas.microsoft.com/office/drawing/2014/main" id="{465C92A8-DD72-3F23-3EEE-A70A68BD4E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39808" y="4492171"/>
            <a:ext cx="1352276" cy="2365829"/>
          </a:xfrm>
          <a:prstGeom prst="rect">
            <a:avLst/>
          </a:prstGeom>
        </p:spPr>
      </p:pic>
      <p:sp>
        <p:nvSpPr>
          <p:cNvPr id="17" name="Marcador de pie de página 1">
            <a:extLst>
              <a:ext uri="{FF2B5EF4-FFF2-40B4-BE49-F238E27FC236}">
                <a16:creationId xmlns:a16="http://schemas.microsoft.com/office/drawing/2014/main" id="{22FCC395-FCCC-0201-A9A0-5074AADBF9ED}"/>
              </a:ext>
            </a:extLst>
          </p:cNvPr>
          <p:cNvSpPr>
            <a:spLocks noGrp="1"/>
          </p:cNvSpPr>
          <p:nvPr>
            <p:ph type="ftr" sz="quarter" idx="11"/>
          </p:nvPr>
        </p:nvSpPr>
        <p:spPr>
          <a:xfrm>
            <a:off x="-114300" y="6318251"/>
            <a:ext cx="3086100" cy="365125"/>
          </a:xfrm>
        </p:spPr>
        <p:txBody>
          <a:bodyPr/>
          <a:lstStyle/>
          <a:p>
            <a:r>
              <a:rPr lang="es-MX" dirty="0" err="1">
                <a:solidFill>
                  <a:srgbClr val="013889"/>
                </a:solidFill>
              </a:rPr>
              <a:t>Bibliografia</a:t>
            </a:r>
            <a:r>
              <a:rPr lang="es-MX" dirty="0">
                <a:solidFill>
                  <a:srgbClr val="013889"/>
                </a:solidFill>
              </a:rPr>
              <a:t>: </a:t>
            </a:r>
            <a:r>
              <a:rPr lang="es-MX" dirty="0" err="1">
                <a:solidFill>
                  <a:srgbClr val="013889"/>
                </a:solidFill>
              </a:rPr>
              <a:t>it-project-management</a:t>
            </a:r>
            <a:endParaRPr lang="en-US" dirty="0">
              <a:solidFill>
                <a:srgbClr val="013889"/>
              </a:solidFill>
            </a:endParaRPr>
          </a:p>
        </p:txBody>
      </p:sp>
      <p:sp>
        <p:nvSpPr>
          <p:cNvPr id="3" name="CuadroTexto 2">
            <a:extLst>
              <a:ext uri="{FF2B5EF4-FFF2-40B4-BE49-F238E27FC236}">
                <a16:creationId xmlns:a16="http://schemas.microsoft.com/office/drawing/2014/main" id="{222DAAED-9D10-E103-F2CF-6E9D8D46067D}"/>
              </a:ext>
            </a:extLst>
          </p:cNvPr>
          <p:cNvSpPr txBox="1"/>
          <p:nvPr/>
        </p:nvSpPr>
        <p:spPr>
          <a:xfrm>
            <a:off x="366178" y="1624138"/>
            <a:ext cx="8411644" cy="4031873"/>
          </a:xfrm>
          <a:prstGeom prst="rect">
            <a:avLst/>
          </a:prstGeom>
          <a:noFill/>
        </p:spPr>
        <p:txBody>
          <a:bodyPr wrap="square">
            <a:spAutoFit/>
          </a:bodyPr>
          <a:lstStyle/>
          <a:p>
            <a:pPr algn="just" fontAlgn="auto"/>
            <a:r>
              <a:rPr lang="es-MX" sz="1400" b="0" i="0" dirty="0">
                <a:solidFill>
                  <a:srgbClr val="013889"/>
                </a:solidFill>
                <a:effectLst/>
                <a:latin typeface="Century Gothic" panose="020B0502020202020204" pitchFamily="34" charset="0"/>
                <a:cs typeface="Arial" panose="020B0604020202020204" pitchFamily="34" charset="0"/>
              </a:rPr>
              <a:t>Cambio de tecnología</a:t>
            </a:r>
          </a:p>
          <a:p>
            <a:pPr algn="just" fontAlgn="auto"/>
            <a:endParaRPr lang="es-MX" sz="1400" b="0" i="0" dirty="0">
              <a:solidFill>
                <a:srgbClr val="013889"/>
              </a:solidFill>
              <a:effectLst/>
              <a:latin typeface="Century Gothic" panose="020B0502020202020204" pitchFamily="34" charset="0"/>
              <a:cs typeface="Arial" panose="020B0604020202020204" pitchFamily="34" charset="0"/>
            </a:endParaRPr>
          </a:p>
          <a:p>
            <a:pPr algn="just" fontAlgn="auto"/>
            <a:r>
              <a:rPr lang="es-MX" sz="1400" b="0" i="0" dirty="0">
                <a:solidFill>
                  <a:srgbClr val="013889"/>
                </a:solidFill>
                <a:effectLst/>
                <a:latin typeface="Century Gothic" panose="020B0502020202020204" pitchFamily="34" charset="0"/>
                <a:cs typeface="Arial" panose="020B0604020202020204" pitchFamily="34" charset="0"/>
              </a:rPr>
              <a:t>La implementación de proyectos de TI complejos puede llevar meses o incluso años. Uno de los desafíos en la gestión de proyectos de TI es mantenerse al día con los avances tecnológicos durante la ejecución del proyecto. El </a:t>
            </a:r>
            <a:r>
              <a:rPr lang="es-MX" sz="1400" b="0" i="0" u="none" strike="noStrike" dirty="0">
                <a:solidFill>
                  <a:srgbClr val="013889"/>
                </a:solidFill>
                <a:effectLst/>
                <a:latin typeface="Century Gothic" panose="020B0502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alcance</a:t>
            </a:r>
            <a:r>
              <a:rPr lang="es-MX" sz="1400" b="0" i="0" dirty="0">
                <a:solidFill>
                  <a:srgbClr val="013889"/>
                </a:solidFill>
                <a:effectLst/>
                <a:latin typeface="Century Gothic" panose="020B0502020202020204" pitchFamily="34" charset="0"/>
                <a:cs typeface="Arial" panose="020B0604020202020204" pitchFamily="34" charset="0"/>
              </a:rPr>
              <a:t> original de tu proyecto de TI debe ser flexible en caso de que las necesidades del cliente cambien durante el desarrollo del proyecto.</a:t>
            </a:r>
          </a:p>
          <a:p>
            <a:pPr algn="just" fontAlgn="auto"/>
            <a:endParaRPr lang="es-MX" sz="1400" b="0" i="0" dirty="0">
              <a:solidFill>
                <a:srgbClr val="013889"/>
              </a:solidFill>
              <a:effectLst/>
              <a:latin typeface="Century Gothic" panose="020B0502020202020204" pitchFamily="34" charset="0"/>
              <a:cs typeface="Arial" panose="020B0604020202020204" pitchFamily="34" charset="0"/>
            </a:endParaRPr>
          </a:p>
          <a:p>
            <a:pPr algn="just" fontAlgn="auto"/>
            <a:r>
              <a:rPr lang="es-MX" sz="1400" b="1" i="0" dirty="0">
                <a:solidFill>
                  <a:srgbClr val="013889"/>
                </a:solidFill>
                <a:effectLst/>
                <a:latin typeface="Century Gothic" panose="020B0502020202020204" pitchFamily="34" charset="0"/>
                <a:cs typeface="Arial" panose="020B0604020202020204" pitchFamily="34" charset="0"/>
              </a:rPr>
              <a:t>Situación: </a:t>
            </a:r>
            <a:r>
              <a:rPr lang="es-MX" sz="1400" dirty="0">
                <a:solidFill>
                  <a:srgbClr val="013889"/>
                </a:solidFill>
                <a:latin typeface="Century Gothic" panose="020B0502020202020204" pitchFamily="34" charset="0"/>
                <a:cs typeface="Arial" panose="020B0604020202020204" pitchFamily="34" charset="0"/>
              </a:rPr>
              <a:t>S</a:t>
            </a:r>
            <a:r>
              <a:rPr lang="es-MX" sz="1400" b="0" i="0" dirty="0">
                <a:solidFill>
                  <a:srgbClr val="013889"/>
                </a:solidFill>
                <a:effectLst/>
                <a:latin typeface="Century Gothic" panose="020B0502020202020204" pitchFamily="34" charset="0"/>
                <a:cs typeface="Arial" panose="020B0604020202020204" pitchFamily="34" charset="0"/>
              </a:rPr>
              <a:t>u equipo se embarca en un proyecto a largo plazo para mejorar los sistemas de GPS de automóviles. Mientras trabajan en este proyecto, surgen aplicaciones de GPS para teléfonos que permiten a los conductores ver el tráfico en tiempo real. Tu sistema GPS no incluye ninguna información de tráfico, e incorporar esta función aumentaría significativamente la duración del proyecto. </a:t>
            </a:r>
          </a:p>
          <a:p>
            <a:pPr algn="just" fontAlgn="auto"/>
            <a:endParaRPr lang="es-MX" sz="1400" b="0" i="0" dirty="0">
              <a:solidFill>
                <a:srgbClr val="013889"/>
              </a:solidFill>
              <a:effectLst/>
              <a:latin typeface="Century Gothic" panose="020B0502020202020204" pitchFamily="34" charset="0"/>
              <a:cs typeface="Arial" panose="020B0604020202020204" pitchFamily="34" charset="0"/>
            </a:endParaRPr>
          </a:p>
          <a:p>
            <a:pPr algn="just" fontAlgn="auto"/>
            <a:r>
              <a:rPr lang="es-MX" sz="1400" b="1" i="0" dirty="0">
                <a:solidFill>
                  <a:srgbClr val="013889"/>
                </a:solidFill>
                <a:effectLst/>
                <a:latin typeface="Century Gothic" panose="020B0502020202020204" pitchFamily="34" charset="0"/>
                <a:cs typeface="Arial" panose="020B0604020202020204" pitchFamily="34" charset="0"/>
              </a:rPr>
              <a:t>Solución: </a:t>
            </a:r>
            <a:r>
              <a:rPr lang="es-MX" sz="1400" b="0" i="0" dirty="0">
                <a:solidFill>
                  <a:srgbClr val="013889"/>
                </a:solidFill>
                <a:effectLst/>
                <a:latin typeface="Century Gothic" panose="020B0502020202020204" pitchFamily="34" charset="0"/>
                <a:cs typeface="Arial" panose="020B0604020202020204" pitchFamily="34" charset="0"/>
              </a:rPr>
              <a:t>Los avances en la tecnología no se pueden detener, por lo que tu proyecto de TI debe ser flexible. En este ejemplo, el equipo debería decidir si modificar el alcance del proyecto es una buena estrategia comercial para competir con la tecnología de GPS avanzada de los teléfonos</a:t>
            </a:r>
            <a:r>
              <a:rPr lang="es-MX" sz="1800" b="0" i="0" dirty="0">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267429297"/>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pic>
        <p:nvPicPr>
          <p:cNvPr id="6" name="Imagen 5">
            <a:extLst>
              <a:ext uri="{FF2B5EF4-FFF2-40B4-BE49-F238E27FC236}">
                <a16:creationId xmlns:a16="http://schemas.microsoft.com/office/drawing/2014/main" id="{C24DE9AD-8CA6-969F-6723-F098C1ED981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6322" r="44843"/>
          <a:stretch/>
        </p:blipFill>
        <p:spPr>
          <a:xfrm rot="10800000">
            <a:off x="0" y="-427193"/>
            <a:ext cx="2640563" cy="2002969"/>
          </a:xfrm>
          <a:prstGeom prst="rect">
            <a:avLst/>
          </a:prstGeom>
        </p:spPr>
      </p:pic>
      <p:sp>
        <p:nvSpPr>
          <p:cNvPr id="8" name="Elipse 7">
            <a:extLst>
              <a:ext uri="{FF2B5EF4-FFF2-40B4-BE49-F238E27FC236}">
                <a16:creationId xmlns:a16="http://schemas.microsoft.com/office/drawing/2014/main" id="{7BB0EC20-5462-9CE0-1A55-3F7095B18229}"/>
              </a:ext>
            </a:extLst>
          </p:cNvPr>
          <p:cNvSpPr/>
          <p:nvPr/>
        </p:nvSpPr>
        <p:spPr>
          <a:xfrm>
            <a:off x="7278978"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Imagen 14">
            <a:extLst>
              <a:ext uri="{FF2B5EF4-FFF2-40B4-BE49-F238E27FC236}">
                <a16:creationId xmlns:a16="http://schemas.microsoft.com/office/drawing/2014/main" id="{465C92A8-DD72-3F23-3EEE-A70A68BD4E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39808" y="4492171"/>
            <a:ext cx="1352276" cy="2365829"/>
          </a:xfrm>
          <a:prstGeom prst="rect">
            <a:avLst/>
          </a:prstGeom>
        </p:spPr>
      </p:pic>
      <p:sp>
        <p:nvSpPr>
          <p:cNvPr id="17" name="Marcador de pie de página 1">
            <a:extLst>
              <a:ext uri="{FF2B5EF4-FFF2-40B4-BE49-F238E27FC236}">
                <a16:creationId xmlns:a16="http://schemas.microsoft.com/office/drawing/2014/main" id="{22FCC395-FCCC-0201-A9A0-5074AADBF9ED}"/>
              </a:ext>
            </a:extLst>
          </p:cNvPr>
          <p:cNvSpPr>
            <a:spLocks noGrp="1"/>
          </p:cNvSpPr>
          <p:nvPr>
            <p:ph type="ftr" sz="quarter" idx="11"/>
          </p:nvPr>
        </p:nvSpPr>
        <p:spPr>
          <a:xfrm>
            <a:off x="-114300" y="6318251"/>
            <a:ext cx="3086100" cy="365125"/>
          </a:xfrm>
        </p:spPr>
        <p:txBody>
          <a:bodyPr/>
          <a:lstStyle/>
          <a:p>
            <a:r>
              <a:rPr lang="es-MX" dirty="0" err="1">
                <a:solidFill>
                  <a:srgbClr val="013889"/>
                </a:solidFill>
              </a:rPr>
              <a:t>Bibliografia</a:t>
            </a:r>
            <a:r>
              <a:rPr lang="es-MX" dirty="0">
                <a:solidFill>
                  <a:srgbClr val="013889"/>
                </a:solidFill>
              </a:rPr>
              <a:t>: </a:t>
            </a:r>
            <a:r>
              <a:rPr lang="es-MX" dirty="0" err="1">
                <a:solidFill>
                  <a:srgbClr val="013889"/>
                </a:solidFill>
              </a:rPr>
              <a:t>it-project-management</a:t>
            </a:r>
            <a:endParaRPr lang="en-US" dirty="0">
              <a:solidFill>
                <a:srgbClr val="013889"/>
              </a:solidFill>
            </a:endParaRPr>
          </a:p>
        </p:txBody>
      </p:sp>
      <p:sp>
        <p:nvSpPr>
          <p:cNvPr id="3" name="CuadroTexto 2">
            <a:extLst>
              <a:ext uri="{FF2B5EF4-FFF2-40B4-BE49-F238E27FC236}">
                <a16:creationId xmlns:a16="http://schemas.microsoft.com/office/drawing/2014/main" id="{CAA0417B-FB0F-F7BA-A20E-6FBE46BE9A12}"/>
              </a:ext>
            </a:extLst>
          </p:cNvPr>
          <p:cNvSpPr txBox="1"/>
          <p:nvPr/>
        </p:nvSpPr>
        <p:spPr>
          <a:xfrm>
            <a:off x="361950" y="1613118"/>
            <a:ext cx="7972426" cy="1384995"/>
          </a:xfrm>
          <a:prstGeom prst="rect">
            <a:avLst/>
          </a:prstGeom>
          <a:noFill/>
        </p:spPr>
        <p:txBody>
          <a:bodyPr wrap="square">
            <a:spAutoFit/>
          </a:bodyPr>
          <a:lstStyle/>
          <a:p>
            <a:pPr algn="just" fontAlgn="auto"/>
            <a:r>
              <a:rPr lang="es-MX" sz="1400" b="1" i="0" dirty="0">
                <a:solidFill>
                  <a:srgbClr val="013889"/>
                </a:solidFill>
                <a:effectLst/>
                <a:latin typeface="Century Gothic" panose="020B0502020202020204" pitchFamily="34" charset="0"/>
                <a:cs typeface="Arial" panose="020B0604020202020204" pitchFamily="34" charset="0"/>
              </a:rPr>
              <a:t>Tipos de herramientas de gestión de proyectos de TI</a:t>
            </a:r>
          </a:p>
          <a:p>
            <a:pPr algn="just" fontAlgn="auto"/>
            <a:endParaRPr lang="es-MX" sz="1400" b="0" i="0" dirty="0">
              <a:solidFill>
                <a:srgbClr val="013889"/>
              </a:solidFill>
              <a:effectLst/>
              <a:latin typeface="Century Gothic" panose="020B0502020202020204" pitchFamily="34" charset="0"/>
              <a:cs typeface="Arial" panose="020B0604020202020204" pitchFamily="34" charset="0"/>
            </a:endParaRPr>
          </a:p>
          <a:p>
            <a:pPr algn="just" fontAlgn="auto"/>
            <a:r>
              <a:rPr lang="es-MX" sz="1400" b="0" i="0" dirty="0">
                <a:solidFill>
                  <a:srgbClr val="013889"/>
                </a:solidFill>
                <a:effectLst/>
                <a:latin typeface="Century Gothic" panose="020B0502020202020204" pitchFamily="34" charset="0"/>
                <a:cs typeface="Arial" panose="020B0604020202020204" pitchFamily="34" charset="0"/>
              </a:rPr>
              <a:t>Las herramientas de gestión de proyectos de TI ayudan a mantener al equipo del proyecto organizado e informado desde el inicio hasta el cierre del proyecto ya que permiten visualizar el rol de cada miembro del equipo en cada proyecto y muestran el progreso de los proyectos en tiempo real.</a:t>
            </a:r>
          </a:p>
        </p:txBody>
      </p:sp>
    </p:spTree>
    <p:extLst>
      <p:ext uri="{BB962C8B-B14F-4D97-AF65-F5344CB8AC3E}">
        <p14:creationId xmlns:p14="http://schemas.microsoft.com/office/powerpoint/2010/main" val="3725938949"/>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ángulo redondeado 31"/>
          <p:cNvSpPr/>
          <p:nvPr/>
        </p:nvSpPr>
        <p:spPr>
          <a:xfrm rot="2620456">
            <a:off x="-3017942" y="-463709"/>
            <a:ext cx="6362050" cy="7997580"/>
          </a:xfrm>
          <a:prstGeom prst="roundRect">
            <a:avLst/>
          </a:prstGeom>
          <a:gradFill flip="none" rotWithShape="1">
            <a:gsLst>
              <a:gs pos="14000">
                <a:srgbClr val="014CBB"/>
              </a:gs>
              <a:gs pos="65000">
                <a:srgbClr val="EC035F">
                  <a:shade val="67500"/>
                  <a:satMod val="115000"/>
                </a:srgbClr>
              </a:gs>
              <a:gs pos="100000">
                <a:srgbClr val="EC035F">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ipse 8"/>
          <p:cNvSpPr/>
          <p:nvPr/>
        </p:nvSpPr>
        <p:spPr>
          <a:xfrm>
            <a:off x="5057482" y="2556386"/>
            <a:ext cx="571500" cy="571500"/>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10800000" scaled="1"/>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adroTexto 9"/>
          <p:cNvSpPr txBox="1"/>
          <p:nvPr/>
        </p:nvSpPr>
        <p:spPr>
          <a:xfrm>
            <a:off x="5743044" y="2657470"/>
            <a:ext cx="3018747" cy="307777"/>
          </a:xfrm>
          <a:prstGeom prst="rect">
            <a:avLst/>
          </a:prstGeom>
          <a:noFill/>
        </p:spPr>
        <p:txBody>
          <a:bodyPr wrap="square" rtlCol="0">
            <a:spAutoFit/>
          </a:bodyPr>
          <a:lstStyle/>
          <a:p>
            <a:r>
              <a:rPr lang="es-CO" sz="1400" b="1" dirty="0">
                <a:latin typeface="Century Gothic" panose="020B0502020202020204" pitchFamily="34" charset="0"/>
              </a:rPr>
              <a:t>GERENCIA DE PROYECTOS</a:t>
            </a:r>
          </a:p>
        </p:txBody>
      </p:sp>
      <p:sp>
        <p:nvSpPr>
          <p:cNvPr id="11" name="CuadroTexto 10"/>
          <p:cNvSpPr txBox="1"/>
          <p:nvPr/>
        </p:nvSpPr>
        <p:spPr>
          <a:xfrm>
            <a:off x="5199588" y="2657470"/>
            <a:ext cx="286520" cy="369332"/>
          </a:xfrm>
          <a:prstGeom prst="rect">
            <a:avLst/>
          </a:prstGeom>
          <a:noFill/>
        </p:spPr>
        <p:txBody>
          <a:bodyPr wrap="square" rtlCol="0">
            <a:spAutoFit/>
          </a:bodyPr>
          <a:lstStyle/>
          <a:p>
            <a:r>
              <a:rPr lang="es-MX" b="1" dirty="0">
                <a:solidFill>
                  <a:schemeClr val="bg1"/>
                </a:solidFill>
                <a:latin typeface="Arial" panose="020B0604020202020204" pitchFamily="34" charset="0"/>
                <a:cs typeface="Arial" panose="020B0604020202020204" pitchFamily="34" charset="0"/>
              </a:rPr>
              <a:t>1</a:t>
            </a:r>
            <a:endParaRPr lang="en-US" b="1" dirty="0">
              <a:solidFill>
                <a:schemeClr val="bg1"/>
              </a:solidFill>
              <a:latin typeface="Arial" panose="020B0604020202020204" pitchFamily="34" charset="0"/>
              <a:cs typeface="Arial" panose="020B0604020202020204" pitchFamily="34" charset="0"/>
            </a:endParaRPr>
          </a:p>
        </p:txBody>
      </p:sp>
      <p:sp>
        <p:nvSpPr>
          <p:cNvPr id="15" name="Elipse 14"/>
          <p:cNvSpPr/>
          <p:nvPr/>
        </p:nvSpPr>
        <p:spPr>
          <a:xfrm>
            <a:off x="5057481" y="3260613"/>
            <a:ext cx="571500" cy="571500"/>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10800000" scaled="1"/>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adroTexto 15"/>
          <p:cNvSpPr txBox="1"/>
          <p:nvPr/>
        </p:nvSpPr>
        <p:spPr>
          <a:xfrm>
            <a:off x="5789350" y="3350952"/>
            <a:ext cx="3731167" cy="338554"/>
          </a:xfrm>
          <a:prstGeom prst="rect">
            <a:avLst/>
          </a:prstGeom>
          <a:noFill/>
        </p:spPr>
        <p:txBody>
          <a:bodyPr wrap="square" rtlCol="0">
            <a:spAutoFit/>
          </a:bodyPr>
          <a:lstStyle/>
          <a:p>
            <a:pPr marL="64135" marR="979805">
              <a:lnSpc>
                <a:spcPct val="100000"/>
              </a:lnSpc>
            </a:pPr>
            <a:r>
              <a:rPr lang="es-MX" sz="1600" b="1" dirty="0">
                <a:latin typeface="Morn Thin" panose="00000200000000000000" pitchFamily="50" charset="0"/>
              </a:rPr>
              <a:t>CONCEPTOS.</a:t>
            </a:r>
            <a:r>
              <a:rPr lang="es-MX" sz="1600" b="1" spc="-10" dirty="0">
                <a:latin typeface="Calibri"/>
                <a:cs typeface="Calibri"/>
              </a:rPr>
              <a:t> </a:t>
            </a:r>
            <a:r>
              <a:rPr lang="es-MX" sz="1600" b="1" dirty="0">
                <a:latin typeface="Calibri"/>
                <a:cs typeface="Calibri"/>
              </a:rPr>
              <a:t> </a:t>
            </a:r>
            <a:endParaRPr lang="en-US" sz="1600" b="1" dirty="0">
              <a:latin typeface="Morn Thin" panose="00000200000000000000" pitchFamily="50" charset="0"/>
            </a:endParaRPr>
          </a:p>
        </p:txBody>
      </p:sp>
      <p:sp>
        <p:nvSpPr>
          <p:cNvPr id="17" name="CuadroTexto 16"/>
          <p:cNvSpPr txBox="1"/>
          <p:nvPr/>
        </p:nvSpPr>
        <p:spPr>
          <a:xfrm>
            <a:off x="5199587" y="3361697"/>
            <a:ext cx="286520" cy="369332"/>
          </a:xfrm>
          <a:prstGeom prst="rect">
            <a:avLst/>
          </a:prstGeom>
          <a:noFill/>
        </p:spPr>
        <p:txBody>
          <a:bodyPr wrap="square" rtlCol="0">
            <a:spAutoFit/>
          </a:bodyPr>
          <a:lstStyle/>
          <a:p>
            <a:r>
              <a:rPr lang="es-MX" b="1" dirty="0">
                <a:solidFill>
                  <a:schemeClr val="bg1"/>
                </a:solidFill>
                <a:latin typeface="Arial" panose="020B0604020202020204" pitchFamily="34" charset="0"/>
                <a:cs typeface="Arial" panose="020B0604020202020204" pitchFamily="34" charset="0"/>
              </a:rPr>
              <a:t>2</a:t>
            </a:r>
            <a:endParaRPr lang="en-US" b="1" dirty="0">
              <a:solidFill>
                <a:schemeClr val="bg1"/>
              </a:solidFill>
              <a:latin typeface="Arial" panose="020B0604020202020204" pitchFamily="34" charset="0"/>
              <a:cs typeface="Arial" panose="020B0604020202020204" pitchFamily="34" charset="0"/>
            </a:endParaRPr>
          </a:p>
        </p:txBody>
      </p:sp>
      <p:sp>
        <p:nvSpPr>
          <p:cNvPr id="18" name="Elipse 17"/>
          <p:cNvSpPr/>
          <p:nvPr/>
        </p:nvSpPr>
        <p:spPr>
          <a:xfrm>
            <a:off x="5057482" y="4024963"/>
            <a:ext cx="571500" cy="571500"/>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10800000" scaled="1"/>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adroTexto 18"/>
          <p:cNvSpPr txBox="1"/>
          <p:nvPr/>
        </p:nvSpPr>
        <p:spPr>
          <a:xfrm>
            <a:off x="5789350" y="4126047"/>
            <a:ext cx="3755525" cy="338554"/>
          </a:xfrm>
          <a:prstGeom prst="rect">
            <a:avLst/>
          </a:prstGeom>
          <a:noFill/>
        </p:spPr>
        <p:txBody>
          <a:bodyPr wrap="square" rtlCol="0">
            <a:spAutoFit/>
          </a:bodyPr>
          <a:lstStyle/>
          <a:p>
            <a:r>
              <a:rPr lang="es-419" sz="1600" b="1" spc="-10" dirty="0">
                <a:latin typeface="Calibri"/>
                <a:cs typeface="Calibri"/>
              </a:rPr>
              <a:t>EJEMPLOS</a:t>
            </a:r>
            <a:r>
              <a:rPr lang="es-419" sz="1600" b="1" dirty="0">
                <a:latin typeface="Calibri"/>
                <a:cs typeface="Calibri"/>
              </a:rPr>
              <a:t> </a:t>
            </a:r>
            <a:r>
              <a:rPr lang="es-419" sz="1600" b="1" spc="-10" dirty="0">
                <a:latin typeface="Calibri"/>
                <a:cs typeface="Calibri"/>
              </a:rPr>
              <a:t>APLICADOS</a:t>
            </a:r>
            <a:endParaRPr lang="es-419" sz="1600" dirty="0"/>
          </a:p>
        </p:txBody>
      </p:sp>
      <p:sp>
        <p:nvSpPr>
          <p:cNvPr id="20" name="CuadroTexto 19"/>
          <p:cNvSpPr txBox="1"/>
          <p:nvPr/>
        </p:nvSpPr>
        <p:spPr>
          <a:xfrm>
            <a:off x="5199588" y="4126047"/>
            <a:ext cx="286520" cy="369332"/>
          </a:xfrm>
          <a:prstGeom prst="rect">
            <a:avLst/>
          </a:prstGeom>
          <a:noFill/>
        </p:spPr>
        <p:txBody>
          <a:bodyPr wrap="square" rtlCol="0">
            <a:spAutoFit/>
          </a:bodyPr>
          <a:lstStyle/>
          <a:p>
            <a:r>
              <a:rPr lang="es-MX" b="1" dirty="0">
                <a:solidFill>
                  <a:schemeClr val="bg1"/>
                </a:solidFill>
                <a:latin typeface="Arial" panose="020B0604020202020204" pitchFamily="34" charset="0"/>
                <a:cs typeface="Arial" panose="020B0604020202020204" pitchFamily="34" charset="0"/>
              </a:rPr>
              <a:t>3</a:t>
            </a:r>
            <a:endParaRPr lang="en-US" b="1" dirty="0">
              <a:solidFill>
                <a:schemeClr val="bg1"/>
              </a:solidFill>
              <a:latin typeface="Arial" panose="020B0604020202020204" pitchFamily="34" charset="0"/>
              <a:cs typeface="Arial" panose="020B0604020202020204" pitchFamily="34" charset="0"/>
            </a:endParaRPr>
          </a:p>
        </p:txBody>
      </p:sp>
      <p:sp>
        <p:nvSpPr>
          <p:cNvPr id="24" name="Elipse 23"/>
          <p:cNvSpPr/>
          <p:nvPr/>
        </p:nvSpPr>
        <p:spPr>
          <a:xfrm>
            <a:off x="5057482" y="4784108"/>
            <a:ext cx="571500" cy="571500"/>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10800000" scaled="1"/>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uadroTexto 24"/>
          <p:cNvSpPr txBox="1"/>
          <p:nvPr/>
        </p:nvSpPr>
        <p:spPr>
          <a:xfrm>
            <a:off x="5789351" y="4885192"/>
            <a:ext cx="3417402" cy="338554"/>
          </a:xfrm>
          <a:prstGeom prst="rect">
            <a:avLst/>
          </a:prstGeom>
          <a:noFill/>
        </p:spPr>
        <p:txBody>
          <a:bodyPr wrap="square" rtlCol="0">
            <a:spAutoFit/>
          </a:bodyPr>
          <a:lstStyle/>
          <a:p>
            <a:r>
              <a:rPr lang="es-MX" sz="1600" b="1" dirty="0">
                <a:latin typeface="Morn Thin" panose="00000200000000000000" pitchFamily="50" charset="0"/>
              </a:rPr>
              <a:t>CONCLUSIONES</a:t>
            </a:r>
            <a:endParaRPr lang="en-US" sz="1600" b="1" dirty="0">
              <a:latin typeface="Morn Thin" panose="00000200000000000000" pitchFamily="50" charset="0"/>
            </a:endParaRPr>
          </a:p>
        </p:txBody>
      </p:sp>
      <p:sp>
        <p:nvSpPr>
          <p:cNvPr id="26" name="CuadroTexto 25"/>
          <p:cNvSpPr txBox="1"/>
          <p:nvPr/>
        </p:nvSpPr>
        <p:spPr>
          <a:xfrm>
            <a:off x="5199588" y="4885192"/>
            <a:ext cx="286520" cy="369332"/>
          </a:xfrm>
          <a:prstGeom prst="rect">
            <a:avLst/>
          </a:prstGeom>
          <a:noFill/>
        </p:spPr>
        <p:txBody>
          <a:bodyPr wrap="square" rtlCol="0">
            <a:spAutoFit/>
          </a:bodyPr>
          <a:lstStyle/>
          <a:p>
            <a:r>
              <a:rPr lang="es-MX" b="1" dirty="0">
                <a:solidFill>
                  <a:schemeClr val="bg1"/>
                </a:solidFill>
                <a:latin typeface="Arial" panose="020B0604020202020204" pitchFamily="34" charset="0"/>
                <a:cs typeface="Arial" panose="020B0604020202020204" pitchFamily="34" charset="0"/>
              </a:rPr>
              <a:t>4</a:t>
            </a:r>
            <a:endParaRPr lang="en-US" b="1" dirty="0">
              <a:solidFill>
                <a:schemeClr val="bg1"/>
              </a:solidFill>
              <a:latin typeface="Arial" panose="020B0604020202020204" pitchFamily="34" charset="0"/>
              <a:cs typeface="Arial" panose="020B0604020202020204" pitchFamily="34" charset="0"/>
            </a:endParaRPr>
          </a:p>
        </p:txBody>
      </p:sp>
      <p:sp>
        <p:nvSpPr>
          <p:cNvPr id="21" name="CuadroTexto 20"/>
          <p:cNvSpPr txBox="1"/>
          <p:nvPr/>
        </p:nvSpPr>
        <p:spPr>
          <a:xfrm>
            <a:off x="5199588" y="1837218"/>
            <a:ext cx="2714805" cy="369332"/>
          </a:xfrm>
          <a:prstGeom prst="rect">
            <a:avLst/>
          </a:prstGeom>
          <a:noFill/>
        </p:spPr>
        <p:txBody>
          <a:bodyPr wrap="square" rtlCol="0">
            <a:spAutoFit/>
          </a:bodyPr>
          <a:lstStyle/>
          <a:p>
            <a:r>
              <a:rPr lang="es-MX" b="1" dirty="0">
                <a:latin typeface="Morn Thin" panose="00000200000000000000" pitchFamily="50" charset="0"/>
              </a:rPr>
              <a:t>INDICE</a:t>
            </a:r>
            <a:endParaRPr lang="en-US" b="1" dirty="0">
              <a:latin typeface="Morn Thin" panose="00000200000000000000" pitchFamily="50" charset="0"/>
            </a:endParaRPr>
          </a:p>
        </p:txBody>
      </p:sp>
      <p:grpSp>
        <p:nvGrpSpPr>
          <p:cNvPr id="3" name="Grupo 2"/>
          <p:cNvGrpSpPr/>
          <p:nvPr/>
        </p:nvGrpSpPr>
        <p:grpSpPr>
          <a:xfrm>
            <a:off x="119541" y="922445"/>
            <a:ext cx="3490756" cy="4466209"/>
            <a:chOff x="-461775" y="1246595"/>
            <a:chExt cx="3490756" cy="4466209"/>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898" y="2354925"/>
              <a:ext cx="3357879" cy="3357879"/>
            </a:xfrm>
            <a:prstGeom prst="rect">
              <a:avLst/>
            </a:prstGeom>
          </p:spPr>
        </p:pic>
        <p:pic>
          <p:nvPicPr>
            <p:cNvPr id="22" name="Imagen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775" y="1246595"/>
              <a:ext cx="2951560" cy="1193890"/>
            </a:xfrm>
            <a:prstGeom prst="rect">
              <a:avLst/>
            </a:prstGeom>
          </p:spPr>
        </p:pic>
      </p:grpSp>
    </p:spTree>
    <p:extLst>
      <p:ext uri="{BB962C8B-B14F-4D97-AF65-F5344CB8AC3E}">
        <p14:creationId xmlns:p14="http://schemas.microsoft.com/office/powerpoint/2010/main" val="29501810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pic>
        <p:nvPicPr>
          <p:cNvPr id="6" name="Imagen 5">
            <a:extLst>
              <a:ext uri="{FF2B5EF4-FFF2-40B4-BE49-F238E27FC236}">
                <a16:creationId xmlns:a16="http://schemas.microsoft.com/office/drawing/2014/main" id="{C24DE9AD-8CA6-969F-6723-F098C1ED981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6322" r="44843"/>
          <a:stretch/>
        </p:blipFill>
        <p:spPr>
          <a:xfrm rot="10800000">
            <a:off x="0" y="-427193"/>
            <a:ext cx="2640563" cy="2002969"/>
          </a:xfrm>
          <a:prstGeom prst="rect">
            <a:avLst/>
          </a:prstGeom>
        </p:spPr>
      </p:pic>
      <p:sp>
        <p:nvSpPr>
          <p:cNvPr id="8" name="Elipse 7">
            <a:extLst>
              <a:ext uri="{FF2B5EF4-FFF2-40B4-BE49-F238E27FC236}">
                <a16:creationId xmlns:a16="http://schemas.microsoft.com/office/drawing/2014/main" id="{7BB0EC20-5462-9CE0-1A55-3F7095B18229}"/>
              </a:ext>
            </a:extLst>
          </p:cNvPr>
          <p:cNvSpPr/>
          <p:nvPr/>
        </p:nvSpPr>
        <p:spPr>
          <a:xfrm>
            <a:off x="7278978"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Imagen 14">
            <a:extLst>
              <a:ext uri="{FF2B5EF4-FFF2-40B4-BE49-F238E27FC236}">
                <a16:creationId xmlns:a16="http://schemas.microsoft.com/office/drawing/2014/main" id="{465C92A8-DD72-3F23-3EEE-A70A68BD4E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39808" y="4492171"/>
            <a:ext cx="1352276" cy="2365829"/>
          </a:xfrm>
          <a:prstGeom prst="rect">
            <a:avLst/>
          </a:prstGeom>
        </p:spPr>
      </p:pic>
      <p:sp>
        <p:nvSpPr>
          <p:cNvPr id="17" name="Marcador de pie de página 1">
            <a:extLst>
              <a:ext uri="{FF2B5EF4-FFF2-40B4-BE49-F238E27FC236}">
                <a16:creationId xmlns:a16="http://schemas.microsoft.com/office/drawing/2014/main" id="{22FCC395-FCCC-0201-A9A0-5074AADBF9ED}"/>
              </a:ext>
            </a:extLst>
          </p:cNvPr>
          <p:cNvSpPr>
            <a:spLocks noGrp="1"/>
          </p:cNvSpPr>
          <p:nvPr>
            <p:ph type="ftr" sz="quarter" idx="11"/>
          </p:nvPr>
        </p:nvSpPr>
        <p:spPr>
          <a:xfrm>
            <a:off x="-114300" y="6318251"/>
            <a:ext cx="3086100" cy="365125"/>
          </a:xfrm>
        </p:spPr>
        <p:txBody>
          <a:bodyPr/>
          <a:lstStyle/>
          <a:p>
            <a:r>
              <a:rPr lang="es-MX" dirty="0" err="1">
                <a:solidFill>
                  <a:srgbClr val="013889"/>
                </a:solidFill>
              </a:rPr>
              <a:t>Bibliografia</a:t>
            </a:r>
            <a:r>
              <a:rPr lang="es-MX" dirty="0">
                <a:solidFill>
                  <a:srgbClr val="013889"/>
                </a:solidFill>
              </a:rPr>
              <a:t>: </a:t>
            </a:r>
            <a:r>
              <a:rPr lang="es-MX" dirty="0" err="1">
                <a:solidFill>
                  <a:srgbClr val="013889"/>
                </a:solidFill>
              </a:rPr>
              <a:t>it-project-management</a:t>
            </a:r>
            <a:endParaRPr lang="en-US" dirty="0">
              <a:solidFill>
                <a:srgbClr val="013889"/>
              </a:solidFill>
            </a:endParaRPr>
          </a:p>
        </p:txBody>
      </p:sp>
      <p:pic>
        <p:nvPicPr>
          <p:cNvPr id="2" name="Picture 2" descr="Tipos de herramientas de gestión de proyectos de TI">
            <a:extLst>
              <a:ext uri="{FF2B5EF4-FFF2-40B4-BE49-F238E27FC236}">
                <a16:creationId xmlns:a16="http://schemas.microsoft.com/office/drawing/2014/main" id="{CCC85875-EFAA-E4E0-11D4-3DF1B06BC7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321" y="1174749"/>
            <a:ext cx="8468140" cy="4921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801684"/>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pic>
        <p:nvPicPr>
          <p:cNvPr id="6" name="Imagen 5">
            <a:extLst>
              <a:ext uri="{FF2B5EF4-FFF2-40B4-BE49-F238E27FC236}">
                <a16:creationId xmlns:a16="http://schemas.microsoft.com/office/drawing/2014/main" id="{C24DE9AD-8CA6-969F-6723-F098C1ED981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6322" r="44843"/>
          <a:stretch/>
        </p:blipFill>
        <p:spPr>
          <a:xfrm rot="10800000">
            <a:off x="0" y="-427193"/>
            <a:ext cx="2640563" cy="2002969"/>
          </a:xfrm>
          <a:prstGeom prst="rect">
            <a:avLst/>
          </a:prstGeom>
        </p:spPr>
      </p:pic>
      <p:sp>
        <p:nvSpPr>
          <p:cNvPr id="8" name="Elipse 7">
            <a:extLst>
              <a:ext uri="{FF2B5EF4-FFF2-40B4-BE49-F238E27FC236}">
                <a16:creationId xmlns:a16="http://schemas.microsoft.com/office/drawing/2014/main" id="{7BB0EC20-5462-9CE0-1A55-3F7095B18229}"/>
              </a:ext>
            </a:extLst>
          </p:cNvPr>
          <p:cNvSpPr/>
          <p:nvPr/>
        </p:nvSpPr>
        <p:spPr>
          <a:xfrm>
            <a:off x="7278978"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Imagen 14">
            <a:extLst>
              <a:ext uri="{FF2B5EF4-FFF2-40B4-BE49-F238E27FC236}">
                <a16:creationId xmlns:a16="http://schemas.microsoft.com/office/drawing/2014/main" id="{465C92A8-DD72-3F23-3EEE-A70A68BD4E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39808" y="4492171"/>
            <a:ext cx="1352276" cy="2365829"/>
          </a:xfrm>
          <a:prstGeom prst="rect">
            <a:avLst/>
          </a:prstGeom>
        </p:spPr>
      </p:pic>
      <p:sp>
        <p:nvSpPr>
          <p:cNvPr id="17" name="Marcador de pie de página 1">
            <a:extLst>
              <a:ext uri="{FF2B5EF4-FFF2-40B4-BE49-F238E27FC236}">
                <a16:creationId xmlns:a16="http://schemas.microsoft.com/office/drawing/2014/main" id="{22FCC395-FCCC-0201-A9A0-5074AADBF9ED}"/>
              </a:ext>
            </a:extLst>
          </p:cNvPr>
          <p:cNvSpPr>
            <a:spLocks noGrp="1"/>
          </p:cNvSpPr>
          <p:nvPr>
            <p:ph type="ftr" sz="quarter" idx="11"/>
          </p:nvPr>
        </p:nvSpPr>
        <p:spPr>
          <a:xfrm>
            <a:off x="-114300" y="6318251"/>
            <a:ext cx="3086100" cy="365125"/>
          </a:xfrm>
        </p:spPr>
        <p:txBody>
          <a:bodyPr/>
          <a:lstStyle/>
          <a:p>
            <a:r>
              <a:rPr lang="es-MX" dirty="0" err="1">
                <a:solidFill>
                  <a:srgbClr val="013889"/>
                </a:solidFill>
              </a:rPr>
              <a:t>Bibliografia</a:t>
            </a:r>
            <a:r>
              <a:rPr lang="es-MX" dirty="0">
                <a:solidFill>
                  <a:srgbClr val="013889"/>
                </a:solidFill>
              </a:rPr>
              <a:t>: </a:t>
            </a:r>
            <a:r>
              <a:rPr lang="es-MX" dirty="0" err="1">
                <a:solidFill>
                  <a:srgbClr val="013889"/>
                </a:solidFill>
              </a:rPr>
              <a:t>it-project-management</a:t>
            </a:r>
            <a:endParaRPr lang="en-US" dirty="0">
              <a:solidFill>
                <a:srgbClr val="013889"/>
              </a:solidFill>
            </a:endParaRPr>
          </a:p>
        </p:txBody>
      </p:sp>
      <p:sp>
        <p:nvSpPr>
          <p:cNvPr id="3" name="CuadroTexto 2">
            <a:extLst>
              <a:ext uri="{FF2B5EF4-FFF2-40B4-BE49-F238E27FC236}">
                <a16:creationId xmlns:a16="http://schemas.microsoft.com/office/drawing/2014/main" id="{796C7D03-4B43-D399-F589-492BAE2AC3BA}"/>
              </a:ext>
            </a:extLst>
          </p:cNvPr>
          <p:cNvSpPr txBox="1"/>
          <p:nvPr/>
        </p:nvSpPr>
        <p:spPr>
          <a:xfrm>
            <a:off x="59016" y="1085418"/>
            <a:ext cx="8105775" cy="4616648"/>
          </a:xfrm>
          <a:prstGeom prst="rect">
            <a:avLst/>
          </a:prstGeom>
          <a:noFill/>
        </p:spPr>
        <p:txBody>
          <a:bodyPr wrap="square">
            <a:spAutoFit/>
          </a:bodyPr>
          <a:lstStyle/>
          <a:p>
            <a:pPr algn="ctr" fontAlgn="auto"/>
            <a:r>
              <a:rPr lang="es-MX" sz="1400" b="1" i="0" dirty="0">
                <a:solidFill>
                  <a:srgbClr val="013889"/>
                </a:solidFill>
                <a:effectLst/>
                <a:latin typeface="Century Gothic" panose="020B0502020202020204" pitchFamily="34" charset="0"/>
                <a:cs typeface="Arial" panose="020B0604020202020204" pitchFamily="34" charset="0"/>
              </a:rPr>
              <a:t>Gráfico RACI</a:t>
            </a:r>
          </a:p>
          <a:p>
            <a:pPr algn="just" fontAlgn="auto"/>
            <a:endParaRPr lang="es-MX" sz="1400" b="0" i="0" dirty="0">
              <a:solidFill>
                <a:srgbClr val="013889"/>
              </a:solidFill>
              <a:effectLst/>
              <a:latin typeface="Century Gothic" panose="020B0502020202020204" pitchFamily="34" charset="0"/>
              <a:cs typeface="Arial" panose="020B0604020202020204" pitchFamily="34" charset="0"/>
            </a:endParaRPr>
          </a:p>
          <a:p>
            <a:pPr algn="just" fontAlgn="auto"/>
            <a:r>
              <a:rPr lang="es-MX" sz="1400" b="0" i="0" dirty="0">
                <a:solidFill>
                  <a:srgbClr val="013889"/>
                </a:solidFill>
                <a:effectLst/>
                <a:latin typeface="Century Gothic" panose="020B0502020202020204" pitchFamily="34" charset="0"/>
                <a:cs typeface="Arial" panose="020B0604020202020204" pitchFamily="34" charset="0"/>
              </a:rPr>
              <a:t>RACI es el acrónimo de Responsable, Aprobador, Consultado e Informado. Usa el </a:t>
            </a:r>
            <a:r>
              <a:rPr lang="es-MX" sz="1400" b="0" i="0" u="none" strike="noStrike" dirty="0">
                <a:solidFill>
                  <a:srgbClr val="013889"/>
                </a:solidFill>
                <a:effectLst/>
                <a:latin typeface="Century Gothic" panose="020B0502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gráfico RACI</a:t>
            </a:r>
            <a:r>
              <a:rPr lang="es-MX" sz="1400" b="0" i="0" dirty="0">
                <a:solidFill>
                  <a:srgbClr val="013889"/>
                </a:solidFill>
                <a:effectLst/>
                <a:latin typeface="Century Gothic" panose="020B0502020202020204" pitchFamily="34" charset="0"/>
                <a:cs typeface="Arial" panose="020B0604020202020204" pitchFamily="34" charset="0"/>
              </a:rPr>
              <a:t> para aclarar cuáles son los roles y las responsabilidades de los miembros del equipo en cada proyecto.</a:t>
            </a:r>
          </a:p>
          <a:p>
            <a:pPr algn="just" fontAlgn="auto"/>
            <a:r>
              <a:rPr lang="es-MX" sz="1400" b="0" i="0" dirty="0">
                <a:solidFill>
                  <a:srgbClr val="013889"/>
                </a:solidFill>
                <a:effectLst/>
                <a:latin typeface="Century Gothic" panose="020B0502020202020204" pitchFamily="34" charset="0"/>
                <a:cs typeface="Arial" panose="020B0604020202020204" pitchFamily="34" charset="0"/>
              </a:rPr>
              <a:t>Para cada tarea o entrega, designa qué miembros del equipo o participantes son responsables, aprobadores, consultados o informados. Estos gráficos pueden ser útiles en todo tipo de proyectos de TI, ya que siempre es necesario aclarar las responsabilidades de los miembros del equipo.</a:t>
            </a:r>
          </a:p>
          <a:p>
            <a:pPr algn="just" fontAlgn="auto"/>
            <a:endParaRPr lang="es-MX" sz="1400" dirty="0">
              <a:solidFill>
                <a:srgbClr val="013889"/>
              </a:solidFill>
              <a:latin typeface="Century Gothic" panose="020B0502020202020204" pitchFamily="34" charset="0"/>
              <a:cs typeface="Arial" panose="020B0604020202020204" pitchFamily="34" charset="0"/>
            </a:endParaRPr>
          </a:p>
          <a:p>
            <a:pPr algn="just" fontAlgn="auto"/>
            <a:r>
              <a:rPr lang="es-MX" sz="1400" b="1" i="0" dirty="0">
                <a:solidFill>
                  <a:srgbClr val="013889"/>
                </a:solidFill>
                <a:effectLst/>
                <a:latin typeface="Century Gothic" panose="020B0502020202020204" pitchFamily="34" charset="0"/>
                <a:cs typeface="Arial" panose="020B0604020202020204" pitchFamily="34" charset="0"/>
              </a:rPr>
              <a:t>Diagrama de Gantt</a:t>
            </a:r>
          </a:p>
          <a:p>
            <a:pPr algn="just" fontAlgn="auto"/>
            <a:endParaRPr lang="es-MX" sz="1400" b="0" i="0" dirty="0">
              <a:solidFill>
                <a:srgbClr val="013889"/>
              </a:solidFill>
              <a:effectLst/>
              <a:latin typeface="Century Gothic" panose="020B0502020202020204" pitchFamily="34" charset="0"/>
              <a:cs typeface="Arial" panose="020B0604020202020204" pitchFamily="34" charset="0"/>
            </a:endParaRPr>
          </a:p>
          <a:p>
            <a:pPr algn="just" fontAlgn="auto"/>
            <a:r>
              <a:rPr lang="es-MX" sz="1400" b="0" i="0" dirty="0">
                <a:solidFill>
                  <a:srgbClr val="013889"/>
                </a:solidFill>
                <a:effectLst/>
                <a:latin typeface="Century Gothic" panose="020B0502020202020204" pitchFamily="34" charset="0"/>
                <a:cs typeface="Arial" panose="020B0604020202020204" pitchFamily="34" charset="0"/>
              </a:rPr>
              <a:t>Un </a:t>
            </a:r>
            <a:r>
              <a:rPr lang="es-MX" sz="1400" b="0" i="0" u="none" strike="noStrike" dirty="0">
                <a:solidFill>
                  <a:srgbClr val="013889"/>
                </a:solidFill>
                <a:effectLst/>
                <a:latin typeface="Century Gothic" panose="020B0502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diagrama de Gantt</a:t>
            </a:r>
            <a:r>
              <a:rPr lang="es-MX" sz="1400" b="0" i="0" dirty="0">
                <a:solidFill>
                  <a:srgbClr val="013889"/>
                </a:solidFill>
                <a:effectLst/>
                <a:latin typeface="Century Gothic" panose="020B0502020202020204" pitchFamily="34" charset="0"/>
                <a:cs typeface="Arial" panose="020B0604020202020204" pitchFamily="34" charset="0"/>
              </a:rPr>
              <a:t>, que recibe su nombre en honor a su inventor, Henry Gantt, es un gráfico de barras horizontales que se usa para visualizar el cronograma de un proyecto. Cada barra del gráfico representa una tarea del proyecto cuya longitud indica la cantidad de tiempo que demandará la tarea.</a:t>
            </a:r>
          </a:p>
          <a:p>
            <a:pPr algn="just" fontAlgn="auto"/>
            <a:r>
              <a:rPr lang="es-MX" sz="1400" b="0" i="0" dirty="0">
                <a:solidFill>
                  <a:srgbClr val="013889"/>
                </a:solidFill>
                <a:effectLst/>
                <a:latin typeface="Century Gothic" panose="020B0502020202020204" pitchFamily="34" charset="0"/>
                <a:cs typeface="Arial" panose="020B0604020202020204" pitchFamily="34" charset="0"/>
              </a:rPr>
              <a:t>Los diagramas de Gantt permiten que los equipos puedan visualizar qué trabajo debe finalizarse y cómo las tareas se conectan entre sí, como una cascada. Si tu proyecto incluye muchas tareas que dependen de otras, entonces esta herramienta es ideal ya que los miembros de tu equipo pueden ver cómo las tareas se superponen en función de sus fechas de entrega.</a:t>
            </a:r>
            <a:endParaRPr lang="es-MX" sz="1800" b="0" i="0" dirty="0">
              <a:solidFill>
                <a:srgbClr val="013889"/>
              </a:solidFill>
              <a:effectLst/>
              <a:latin typeface="Century Gothic" panose="020B0502020202020204" pitchFamily="34" charset="0"/>
              <a:cs typeface="Arial" panose="020B0604020202020204" pitchFamily="34" charset="0"/>
            </a:endParaRPr>
          </a:p>
        </p:txBody>
      </p:sp>
    </p:spTree>
    <p:extLst>
      <p:ext uri="{BB962C8B-B14F-4D97-AF65-F5344CB8AC3E}">
        <p14:creationId xmlns:p14="http://schemas.microsoft.com/office/powerpoint/2010/main" val="3509302186"/>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pic>
        <p:nvPicPr>
          <p:cNvPr id="6" name="Imagen 5">
            <a:extLst>
              <a:ext uri="{FF2B5EF4-FFF2-40B4-BE49-F238E27FC236}">
                <a16:creationId xmlns:a16="http://schemas.microsoft.com/office/drawing/2014/main" id="{C24DE9AD-8CA6-969F-6723-F098C1ED981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6322" r="44843"/>
          <a:stretch/>
        </p:blipFill>
        <p:spPr>
          <a:xfrm rot="10800000">
            <a:off x="0" y="-427193"/>
            <a:ext cx="2640563" cy="2002969"/>
          </a:xfrm>
          <a:prstGeom prst="rect">
            <a:avLst/>
          </a:prstGeom>
        </p:spPr>
      </p:pic>
      <p:sp>
        <p:nvSpPr>
          <p:cNvPr id="8" name="Elipse 7">
            <a:extLst>
              <a:ext uri="{FF2B5EF4-FFF2-40B4-BE49-F238E27FC236}">
                <a16:creationId xmlns:a16="http://schemas.microsoft.com/office/drawing/2014/main" id="{7BB0EC20-5462-9CE0-1A55-3F7095B18229}"/>
              </a:ext>
            </a:extLst>
          </p:cNvPr>
          <p:cNvSpPr/>
          <p:nvPr/>
        </p:nvSpPr>
        <p:spPr>
          <a:xfrm>
            <a:off x="7278978"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Imagen 14">
            <a:extLst>
              <a:ext uri="{FF2B5EF4-FFF2-40B4-BE49-F238E27FC236}">
                <a16:creationId xmlns:a16="http://schemas.microsoft.com/office/drawing/2014/main" id="{465C92A8-DD72-3F23-3EEE-A70A68BD4E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39808" y="4492171"/>
            <a:ext cx="1352276" cy="2365829"/>
          </a:xfrm>
          <a:prstGeom prst="rect">
            <a:avLst/>
          </a:prstGeom>
        </p:spPr>
      </p:pic>
      <p:sp>
        <p:nvSpPr>
          <p:cNvPr id="17" name="Marcador de pie de página 1">
            <a:extLst>
              <a:ext uri="{FF2B5EF4-FFF2-40B4-BE49-F238E27FC236}">
                <a16:creationId xmlns:a16="http://schemas.microsoft.com/office/drawing/2014/main" id="{22FCC395-FCCC-0201-A9A0-5074AADBF9ED}"/>
              </a:ext>
            </a:extLst>
          </p:cNvPr>
          <p:cNvSpPr>
            <a:spLocks noGrp="1"/>
          </p:cNvSpPr>
          <p:nvPr>
            <p:ph type="ftr" sz="quarter" idx="11"/>
          </p:nvPr>
        </p:nvSpPr>
        <p:spPr>
          <a:xfrm>
            <a:off x="-114300" y="6318251"/>
            <a:ext cx="3086100" cy="365125"/>
          </a:xfrm>
        </p:spPr>
        <p:txBody>
          <a:bodyPr/>
          <a:lstStyle/>
          <a:p>
            <a:r>
              <a:rPr lang="es-MX" dirty="0" err="1">
                <a:solidFill>
                  <a:srgbClr val="013889"/>
                </a:solidFill>
              </a:rPr>
              <a:t>Bibliografia</a:t>
            </a:r>
            <a:r>
              <a:rPr lang="es-MX" dirty="0">
                <a:solidFill>
                  <a:srgbClr val="013889"/>
                </a:solidFill>
              </a:rPr>
              <a:t>: </a:t>
            </a:r>
            <a:r>
              <a:rPr lang="es-MX" dirty="0" err="1">
                <a:solidFill>
                  <a:srgbClr val="013889"/>
                </a:solidFill>
              </a:rPr>
              <a:t>it-project-management</a:t>
            </a:r>
            <a:endParaRPr lang="en-US" dirty="0">
              <a:solidFill>
                <a:srgbClr val="013889"/>
              </a:solidFill>
            </a:endParaRPr>
          </a:p>
        </p:txBody>
      </p:sp>
      <p:sp>
        <p:nvSpPr>
          <p:cNvPr id="3" name="CuadroTexto 2">
            <a:extLst>
              <a:ext uri="{FF2B5EF4-FFF2-40B4-BE49-F238E27FC236}">
                <a16:creationId xmlns:a16="http://schemas.microsoft.com/office/drawing/2014/main" id="{3B17C20F-1B33-03F8-D95C-0A31515379E8}"/>
              </a:ext>
            </a:extLst>
          </p:cNvPr>
          <p:cNvSpPr txBox="1"/>
          <p:nvPr/>
        </p:nvSpPr>
        <p:spPr>
          <a:xfrm>
            <a:off x="476250" y="1575777"/>
            <a:ext cx="7962900" cy="1815882"/>
          </a:xfrm>
          <a:prstGeom prst="rect">
            <a:avLst/>
          </a:prstGeom>
          <a:noFill/>
        </p:spPr>
        <p:txBody>
          <a:bodyPr wrap="square">
            <a:spAutoFit/>
          </a:bodyPr>
          <a:lstStyle/>
          <a:p>
            <a:pPr algn="just" fontAlgn="auto"/>
            <a:r>
              <a:rPr lang="es-MX" sz="1400" b="0" i="0" dirty="0">
                <a:solidFill>
                  <a:srgbClr val="013889"/>
                </a:solidFill>
                <a:effectLst/>
                <a:latin typeface="Century Gothic" panose="020B0502020202020204" pitchFamily="34" charset="0"/>
                <a:cs typeface="Arial" panose="020B0604020202020204" pitchFamily="34" charset="0"/>
              </a:rPr>
              <a:t>Tableros Kanban</a:t>
            </a:r>
          </a:p>
          <a:p>
            <a:pPr algn="just" fontAlgn="auto"/>
            <a:r>
              <a:rPr lang="es-MX" sz="1400" b="0" i="0" dirty="0">
                <a:solidFill>
                  <a:srgbClr val="013889"/>
                </a:solidFill>
                <a:effectLst/>
                <a:latin typeface="Century Gothic" panose="020B0502020202020204" pitchFamily="34" charset="0"/>
                <a:cs typeface="Arial" panose="020B0604020202020204" pitchFamily="34" charset="0"/>
              </a:rPr>
              <a:t>Los tableros Kanban muestran en una </a:t>
            </a:r>
            <a:r>
              <a:rPr lang="es-MX" sz="1400" b="0" i="0" u="none" strike="noStrike" dirty="0">
                <a:solidFill>
                  <a:srgbClr val="013889"/>
                </a:solidFill>
                <a:effectLst/>
                <a:latin typeface="Century Gothic" panose="020B0502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estructura de desglose del trabajo</a:t>
            </a:r>
            <a:r>
              <a:rPr lang="es-MX" sz="1400" b="0" i="0" dirty="0">
                <a:solidFill>
                  <a:srgbClr val="013889"/>
                </a:solidFill>
                <a:effectLst/>
                <a:latin typeface="Century Gothic" panose="020B0502020202020204" pitchFamily="34" charset="0"/>
                <a:cs typeface="Arial" panose="020B0604020202020204" pitchFamily="34" charset="0"/>
              </a:rPr>
              <a:t> la etapa en la que se encuentra cada tarea. El uso de tableros Kanban en la gestión de proyectos de TI ayuda a los equipos a encontrar un equilibrio entre la demanda de trabajo y la disponibilidad de cada miembro del equipo.</a:t>
            </a:r>
          </a:p>
          <a:p>
            <a:pPr algn="just" fontAlgn="auto">
              <a:buFont typeface="Arial" panose="020B0604020202020204" pitchFamily="34" charset="0"/>
              <a:buChar char="•"/>
            </a:pPr>
            <a:r>
              <a:rPr lang="es-MX" sz="1400" b="0" i="0" dirty="0">
                <a:solidFill>
                  <a:srgbClr val="013889"/>
                </a:solidFill>
                <a:effectLst/>
                <a:latin typeface="Century Gothic" panose="020B0502020202020204" pitchFamily="34" charset="0"/>
                <a:cs typeface="Arial" panose="020B0604020202020204" pitchFamily="34" charset="0"/>
              </a:rPr>
              <a:t>Los </a:t>
            </a:r>
            <a:r>
              <a:rPr lang="es-MX" sz="1400" b="0" i="0" u="none" strike="noStrike" dirty="0">
                <a:solidFill>
                  <a:srgbClr val="013889"/>
                </a:solidFill>
                <a:effectLst/>
                <a:latin typeface="Century Gothic" panose="020B0502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tableros Kanban</a:t>
            </a:r>
            <a:r>
              <a:rPr lang="es-MX" sz="1400" b="0" i="0" dirty="0">
                <a:solidFill>
                  <a:srgbClr val="013889"/>
                </a:solidFill>
                <a:effectLst/>
                <a:latin typeface="Century Gothic" panose="020B0502020202020204" pitchFamily="34" charset="0"/>
                <a:cs typeface="Arial" panose="020B0604020202020204" pitchFamily="34" charset="0"/>
              </a:rPr>
              <a:t> son ideales para proyectos que requieren tareas con pequeños cambios progresivos. Estos tableros permiten que los equipos puedan dividir las tareas en listas de verificación y etapas de progreso. </a:t>
            </a:r>
          </a:p>
        </p:txBody>
      </p:sp>
    </p:spTree>
    <p:extLst>
      <p:ext uri="{BB962C8B-B14F-4D97-AF65-F5344CB8AC3E}">
        <p14:creationId xmlns:p14="http://schemas.microsoft.com/office/powerpoint/2010/main" val="3490495136"/>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pic>
        <p:nvPicPr>
          <p:cNvPr id="6" name="Imagen 5">
            <a:extLst>
              <a:ext uri="{FF2B5EF4-FFF2-40B4-BE49-F238E27FC236}">
                <a16:creationId xmlns:a16="http://schemas.microsoft.com/office/drawing/2014/main" id="{C24DE9AD-8CA6-969F-6723-F098C1ED981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6322" r="44843"/>
          <a:stretch/>
        </p:blipFill>
        <p:spPr>
          <a:xfrm rot="10800000">
            <a:off x="0" y="-427193"/>
            <a:ext cx="2640563" cy="2002969"/>
          </a:xfrm>
          <a:prstGeom prst="rect">
            <a:avLst/>
          </a:prstGeom>
        </p:spPr>
      </p:pic>
      <p:sp>
        <p:nvSpPr>
          <p:cNvPr id="8" name="Elipse 7">
            <a:extLst>
              <a:ext uri="{FF2B5EF4-FFF2-40B4-BE49-F238E27FC236}">
                <a16:creationId xmlns:a16="http://schemas.microsoft.com/office/drawing/2014/main" id="{7BB0EC20-5462-9CE0-1A55-3F7095B18229}"/>
              </a:ext>
            </a:extLst>
          </p:cNvPr>
          <p:cNvSpPr/>
          <p:nvPr/>
        </p:nvSpPr>
        <p:spPr>
          <a:xfrm>
            <a:off x="7278978"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Imagen 14">
            <a:extLst>
              <a:ext uri="{FF2B5EF4-FFF2-40B4-BE49-F238E27FC236}">
                <a16:creationId xmlns:a16="http://schemas.microsoft.com/office/drawing/2014/main" id="{465C92A8-DD72-3F23-3EEE-A70A68BD4E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39808" y="4492171"/>
            <a:ext cx="1352276" cy="2365829"/>
          </a:xfrm>
          <a:prstGeom prst="rect">
            <a:avLst/>
          </a:prstGeom>
        </p:spPr>
      </p:pic>
      <p:sp>
        <p:nvSpPr>
          <p:cNvPr id="17" name="Marcador de pie de página 1">
            <a:extLst>
              <a:ext uri="{FF2B5EF4-FFF2-40B4-BE49-F238E27FC236}">
                <a16:creationId xmlns:a16="http://schemas.microsoft.com/office/drawing/2014/main" id="{22FCC395-FCCC-0201-A9A0-5074AADBF9ED}"/>
              </a:ext>
            </a:extLst>
          </p:cNvPr>
          <p:cNvSpPr>
            <a:spLocks noGrp="1"/>
          </p:cNvSpPr>
          <p:nvPr>
            <p:ph type="ftr" sz="quarter" idx="11"/>
          </p:nvPr>
        </p:nvSpPr>
        <p:spPr>
          <a:xfrm>
            <a:off x="-114300" y="6318251"/>
            <a:ext cx="3086100" cy="365125"/>
          </a:xfrm>
        </p:spPr>
        <p:txBody>
          <a:bodyPr/>
          <a:lstStyle/>
          <a:p>
            <a:r>
              <a:rPr lang="es-MX" dirty="0" err="1">
                <a:solidFill>
                  <a:srgbClr val="013889"/>
                </a:solidFill>
              </a:rPr>
              <a:t>Bibliografia</a:t>
            </a:r>
            <a:r>
              <a:rPr lang="es-MX" dirty="0">
                <a:solidFill>
                  <a:srgbClr val="013889"/>
                </a:solidFill>
              </a:rPr>
              <a:t>: </a:t>
            </a:r>
            <a:r>
              <a:rPr lang="es-MX" dirty="0" err="1">
                <a:solidFill>
                  <a:srgbClr val="013889"/>
                </a:solidFill>
              </a:rPr>
              <a:t>it-project-management</a:t>
            </a:r>
            <a:endParaRPr lang="en-US" dirty="0">
              <a:solidFill>
                <a:srgbClr val="013889"/>
              </a:solidFill>
            </a:endParaRPr>
          </a:p>
        </p:txBody>
      </p:sp>
      <p:sp>
        <p:nvSpPr>
          <p:cNvPr id="3" name="CuadroTexto 2">
            <a:extLst>
              <a:ext uri="{FF2B5EF4-FFF2-40B4-BE49-F238E27FC236}">
                <a16:creationId xmlns:a16="http://schemas.microsoft.com/office/drawing/2014/main" id="{FC8C9991-45EE-C9FB-7841-7B4939B224CB}"/>
              </a:ext>
            </a:extLst>
          </p:cNvPr>
          <p:cNvSpPr txBox="1"/>
          <p:nvPr/>
        </p:nvSpPr>
        <p:spPr>
          <a:xfrm>
            <a:off x="542925" y="1383628"/>
            <a:ext cx="7315200" cy="2893100"/>
          </a:xfrm>
          <a:prstGeom prst="rect">
            <a:avLst/>
          </a:prstGeom>
          <a:noFill/>
        </p:spPr>
        <p:txBody>
          <a:bodyPr wrap="square">
            <a:spAutoFit/>
          </a:bodyPr>
          <a:lstStyle/>
          <a:p>
            <a:pPr algn="just" fontAlgn="auto"/>
            <a:r>
              <a:rPr lang="es-MX" sz="1400" b="0" i="0" dirty="0">
                <a:solidFill>
                  <a:srgbClr val="013889"/>
                </a:solidFill>
                <a:effectLst/>
                <a:latin typeface="Century Gothic" panose="020B0502020202020204" pitchFamily="34" charset="0"/>
                <a:cs typeface="Arial" panose="020B0604020202020204" pitchFamily="34" charset="0"/>
              </a:rPr>
              <a:t>Ejemplo de un proyecto de tecnología de la información</a:t>
            </a:r>
          </a:p>
          <a:p>
            <a:pPr algn="just" fontAlgn="auto"/>
            <a:endParaRPr lang="es-MX" sz="1400" b="0" i="0" dirty="0">
              <a:solidFill>
                <a:srgbClr val="013889"/>
              </a:solidFill>
              <a:effectLst/>
              <a:latin typeface="Century Gothic" panose="020B0502020202020204" pitchFamily="34" charset="0"/>
              <a:cs typeface="Arial" panose="020B0604020202020204" pitchFamily="34" charset="0"/>
            </a:endParaRPr>
          </a:p>
          <a:p>
            <a:pPr algn="just" fontAlgn="auto"/>
            <a:r>
              <a:rPr lang="es-MX" sz="1400" b="0" i="0" dirty="0">
                <a:solidFill>
                  <a:srgbClr val="013889"/>
                </a:solidFill>
                <a:effectLst/>
                <a:latin typeface="Century Gothic" panose="020B0502020202020204" pitchFamily="34" charset="0"/>
                <a:cs typeface="Arial" panose="020B0604020202020204" pitchFamily="34" charset="0"/>
              </a:rPr>
              <a:t>Un equipo de TI está desarrollando una nueva aplicación para iPhone para ayudar a los empleados a registrar sus horas de trabajo. Al elaborar la propuesta de proyecto para la aplicación de iPhone, el gerente de proyectos de TI consulta con el creador de la aplicación, considerando siempre las necesidades del usuario final.</a:t>
            </a:r>
          </a:p>
          <a:p>
            <a:pPr algn="just" fontAlgn="auto"/>
            <a:endParaRPr lang="es-MX" sz="1400" b="0" i="0" dirty="0">
              <a:solidFill>
                <a:srgbClr val="013889"/>
              </a:solidFill>
              <a:effectLst/>
              <a:latin typeface="Century Gothic" panose="020B0502020202020204" pitchFamily="34" charset="0"/>
              <a:cs typeface="Arial" panose="020B0604020202020204" pitchFamily="34" charset="0"/>
            </a:endParaRPr>
          </a:p>
          <a:p>
            <a:pPr algn="just" fontAlgn="auto"/>
            <a:r>
              <a:rPr lang="es-MX" sz="1400" b="0" i="0" dirty="0">
                <a:solidFill>
                  <a:srgbClr val="013889"/>
                </a:solidFill>
                <a:effectLst/>
                <a:latin typeface="Century Gothic" panose="020B0502020202020204" pitchFamily="34" charset="0"/>
                <a:cs typeface="Arial" panose="020B0604020202020204" pitchFamily="34" charset="0"/>
              </a:rPr>
              <a:t>En este ejemplo de proyecto de TI, implementaremos las cinco fases de la gestión de proyectos para avanzar en el desarrollo de la aplicación para iPhone.</a:t>
            </a:r>
          </a:p>
          <a:p>
            <a:pPr algn="just" fontAlgn="auto"/>
            <a:r>
              <a:rPr lang="es-MX" sz="1400" b="0" i="0" dirty="0">
                <a:solidFill>
                  <a:srgbClr val="013889"/>
                </a:solidFill>
                <a:effectLst/>
                <a:latin typeface="Century Gothic" panose="020B0502020202020204" pitchFamily="34" charset="0"/>
                <a:cs typeface="Arial" panose="020B0604020202020204" pitchFamily="34" charset="0"/>
              </a:rPr>
              <a:t>El primer paso en la gestión de proyectos de TI es hacer preguntas sobre la idea de la aplicación en la fase de inicio. Entre estas preguntas se incluyen las siguientes:</a:t>
            </a:r>
          </a:p>
        </p:txBody>
      </p:sp>
    </p:spTree>
    <p:extLst>
      <p:ext uri="{BB962C8B-B14F-4D97-AF65-F5344CB8AC3E}">
        <p14:creationId xmlns:p14="http://schemas.microsoft.com/office/powerpoint/2010/main" val="1201318691"/>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8" name="Elipse 7">
            <a:extLst>
              <a:ext uri="{FF2B5EF4-FFF2-40B4-BE49-F238E27FC236}">
                <a16:creationId xmlns:a16="http://schemas.microsoft.com/office/drawing/2014/main" id="{7BB0EC20-5462-9CE0-1A55-3F7095B18229}"/>
              </a:ext>
            </a:extLst>
          </p:cNvPr>
          <p:cNvSpPr/>
          <p:nvPr/>
        </p:nvSpPr>
        <p:spPr>
          <a:xfrm>
            <a:off x="7278978"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Imagen 14">
            <a:extLst>
              <a:ext uri="{FF2B5EF4-FFF2-40B4-BE49-F238E27FC236}">
                <a16:creationId xmlns:a16="http://schemas.microsoft.com/office/drawing/2014/main" id="{465C92A8-DD72-3F23-3EEE-A70A68BD4E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39808" y="4492171"/>
            <a:ext cx="1352276" cy="2365829"/>
          </a:xfrm>
          <a:prstGeom prst="rect">
            <a:avLst/>
          </a:prstGeom>
        </p:spPr>
      </p:pic>
      <p:sp>
        <p:nvSpPr>
          <p:cNvPr id="17" name="Marcador de pie de página 1">
            <a:extLst>
              <a:ext uri="{FF2B5EF4-FFF2-40B4-BE49-F238E27FC236}">
                <a16:creationId xmlns:a16="http://schemas.microsoft.com/office/drawing/2014/main" id="{22FCC395-FCCC-0201-A9A0-5074AADBF9ED}"/>
              </a:ext>
            </a:extLst>
          </p:cNvPr>
          <p:cNvSpPr>
            <a:spLocks noGrp="1"/>
          </p:cNvSpPr>
          <p:nvPr>
            <p:ph type="ftr" sz="quarter" idx="11"/>
          </p:nvPr>
        </p:nvSpPr>
        <p:spPr>
          <a:xfrm>
            <a:off x="-114300" y="6318251"/>
            <a:ext cx="3086100" cy="365125"/>
          </a:xfrm>
        </p:spPr>
        <p:txBody>
          <a:bodyPr/>
          <a:lstStyle/>
          <a:p>
            <a:r>
              <a:rPr lang="es-MX" dirty="0" err="1">
                <a:solidFill>
                  <a:srgbClr val="013889"/>
                </a:solidFill>
              </a:rPr>
              <a:t>Bibliografia</a:t>
            </a:r>
            <a:r>
              <a:rPr lang="es-MX" dirty="0">
                <a:solidFill>
                  <a:srgbClr val="013889"/>
                </a:solidFill>
              </a:rPr>
              <a:t>: </a:t>
            </a:r>
            <a:r>
              <a:rPr lang="es-MX" dirty="0" err="1">
                <a:solidFill>
                  <a:srgbClr val="013889"/>
                </a:solidFill>
              </a:rPr>
              <a:t>it-project-management</a:t>
            </a:r>
            <a:endParaRPr lang="en-US" dirty="0">
              <a:solidFill>
                <a:srgbClr val="013889"/>
              </a:solidFill>
            </a:endParaRPr>
          </a:p>
        </p:txBody>
      </p:sp>
      <p:sp>
        <p:nvSpPr>
          <p:cNvPr id="2" name="CuadroTexto 1">
            <a:extLst>
              <a:ext uri="{FF2B5EF4-FFF2-40B4-BE49-F238E27FC236}">
                <a16:creationId xmlns:a16="http://schemas.microsoft.com/office/drawing/2014/main" id="{691A61A8-1ADE-10CE-EDA9-88A1F18E8FF8}"/>
              </a:ext>
            </a:extLst>
          </p:cNvPr>
          <p:cNvSpPr txBox="1"/>
          <p:nvPr/>
        </p:nvSpPr>
        <p:spPr>
          <a:xfrm>
            <a:off x="324340" y="756776"/>
            <a:ext cx="7689746" cy="2246769"/>
          </a:xfrm>
          <a:prstGeom prst="rect">
            <a:avLst/>
          </a:prstGeom>
          <a:noFill/>
        </p:spPr>
        <p:txBody>
          <a:bodyPr wrap="square">
            <a:spAutoFit/>
          </a:bodyPr>
          <a:lstStyle/>
          <a:p>
            <a:pPr algn="just" fontAlgn="auto">
              <a:buFont typeface="Arial" panose="020B0604020202020204" pitchFamily="34" charset="0"/>
              <a:buChar char="•"/>
            </a:pPr>
            <a:r>
              <a:rPr lang="es-MX" sz="1400" b="0" i="0" dirty="0">
                <a:solidFill>
                  <a:srgbClr val="013889"/>
                </a:solidFill>
                <a:effectLst/>
                <a:latin typeface="Century Gothic" panose="020B0502020202020204" pitchFamily="34" charset="0"/>
                <a:cs typeface="Arial" panose="020B0604020202020204" pitchFamily="34" charset="0"/>
              </a:rPr>
              <a:t>¿Las empresas tienen problemas para dar seguimiento a las horas de trabajo de los empleados? </a:t>
            </a:r>
          </a:p>
          <a:p>
            <a:pPr algn="just" fontAlgn="auto">
              <a:buFont typeface="Arial" panose="020B0604020202020204" pitchFamily="34" charset="0"/>
              <a:buChar char="•"/>
            </a:pPr>
            <a:r>
              <a:rPr lang="es-MX" sz="1400" b="0" i="0" dirty="0">
                <a:solidFill>
                  <a:srgbClr val="013889"/>
                </a:solidFill>
                <a:effectLst/>
                <a:latin typeface="Century Gothic" panose="020B0502020202020204" pitchFamily="34" charset="0"/>
                <a:cs typeface="Arial" panose="020B0604020202020204" pitchFamily="34" charset="0"/>
              </a:rPr>
              <a:t>¿Los empleados tienen problemas para registrar sus horas de trabajo cuando trabajan de forma remota?</a:t>
            </a:r>
          </a:p>
          <a:p>
            <a:pPr algn="just" fontAlgn="auto">
              <a:buFont typeface="Arial" panose="020B0604020202020204" pitchFamily="34" charset="0"/>
              <a:buChar char="•"/>
            </a:pPr>
            <a:r>
              <a:rPr lang="es-MX" sz="1400" b="0" i="0" dirty="0">
                <a:solidFill>
                  <a:srgbClr val="013889"/>
                </a:solidFill>
                <a:effectLst/>
                <a:latin typeface="Century Gothic" panose="020B0502020202020204" pitchFamily="34" charset="0"/>
                <a:cs typeface="Arial" panose="020B0604020202020204" pitchFamily="34" charset="0"/>
              </a:rPr>
              <a:t>¿Esta aplicación para iPhone puede ser una solución para empleados y empleadores? </a:t>
            </a:r>
          </a:p>
          <a:p>
            <a:pPr algn="just" fontAlgn="auto">
              <a:buFont typeface="Arial" panose="020B0604020202020204" pitchFamily="34" charset="0"/>
              <a:buChar char="•"/>
            </a:pPr>
            <a:r>
              <a:rPr lang="es-MX" sz="1400" b="0" i="0" dirty="0">
                <a:solidFill>
                  <a:srgbClr val="013889"/>
                </a:solidFill>
                <a:effectLst/>
                <a:latin typeface="Century Gothic" panose="020B0502020202020204" pitchFamily="34" charset="0"/>
                <a:cs typeface="Arial" panose="020B0604020202020204" pitchFamily="34" charset="0"/>
              </a:rPr>
              <a:t>¿Puede mi equipo desarrollar esta aplicación dentro de los plazos y presupuestos establecidos?</a:t>
            </a:r>
          </a:p>
          <a:p>
            <a:pPr algn="just" fontAlgn="auto"/>
            <a:r>
              <a:rPr lang="es-MX" sz="1400" b="0" i="0" dirty="0">
                <a:solidFill>
                  <a:srgbClr val="013889"/>
                </a:solidFill>
                <a:effectLst/>
                <a:latin typeface="Century Gothic" panose="020B0502020202020204" pitchFamily="34" charset="0"/>
                <a:cs typeface="Arial" panose="020B0604020202020204" pitchFamily="34" charset="0"/>
              </a:rPr>
              <a:t>Una vez que se avanza con el proyecto, comienza la fase de planificación en donde se desarrolla la aplicación para iPhone.</a:t>
            </a:r>
          </a:p>
        </p:txBody>
      </p:sp>
      <p:sp>
        <p:nvSpPr>
          <p:cNvPr id="3" name="CuadroTexto 2">
            <a:extLst>
              <a:ext uri="{FF2B5EF4-FFF2-40B4-BE49-F238E27FC236}">
                <a16:creationId xmlns:a16="http://schemas.microsoft.com/office/drawing/2014/main" id="{2609504B-611F-51D4-D005-1523FD6EBD09}"/>
              </a:ext>
            </a:extLst>
          </p:cNvPr>
          <p:cNvSpPr txBox="1"/>
          <p:nvPr/>
        </p:nvSpPr>
        <p:spPr>
          <a:xfrm>
            <a:off x="324340" y="3099427"/>
            <a:ext cx="7944518" cy="2246769"/>
          </a:xfrm>
          <a:prstGeom prst="rect">
            <a:avLst/>
          </a:prstGeom>
          <a:noFill/>
        </p:spPr>
        <p:txBody>
          <a:bodyPr wrap="square">
            <a:spAutoFit/>
          </a:bodyPr>
          <a:lstStyle/>
          <a:p>
            <a:pPr algn="l" fontAlgn="auto">
              <a:buFont typeface="Arial" panose="020B0604020202020204" pitchFamily="34" charset="0"/>
              <a:buChar char="•"/>
            </a:pPr>
            <a:r>
              <a:rPr lang="es-MX" sz="1400" b="0" i="0" dirty="0">
                <a:solidFill>
                  <a:srgbClr val="013889"/>
                </a:solidFill>
                <a:effectLst/>
                <a:latin typeface="Century Gothic" panose="020B0502020202020204" pitchFamily="34" charset="0"/>
                <a:cs typeface="Arial" panose="020B0604020202020204" pitchFamily="34" charset="0"/>
              </a:rPr>
              <a:t>Determina el presupuesto que se necesitará para desarrollar la aplicación. </a:t>
            </a:r>
          </a:p>
          <a:p>
            <a:pPr algn="l" fontAlgn="auto">
              <a:buFont typeface="Arial" panose="020B0604020202020204" pitchFamily="34" charset="0"/>
              <a:buChar char="•"/>
            </a:pPr>
            <a:r>
              <a:rPr lang="es-MX" sz="1400" b="0" i="0" dirty="0">
                <a:solidFill>
                  <a:srgbClr val="013889"/>
                </a:solidFill>
                <a:effectLst/>
                <a:latin typeface="Century Gothic" panose="020B0502020202020204" pitchFamily="34" charset="0"/>
                <a:cs typeface="Arial" panose="020B0604020202020204" pitchFamily="34" charset="0"/>
              </a:rPr>
              <a:t>Evalúa quién en el equipo puede hacerse cargo de la programación de la aplicación. </a:t>
            </a:r>
          </a:p>
          <a:p>
            <a:pPr algn="l" fontAlgn="auto">
              <a:buFont typeface="Arial" panose="020B0604020202020204" pitchFamily="34" charset="0"/>
              <a:buChar char="•"/>
            </a:pPr>
            <a:r>
              <a:rPr lang="es-MX" sz="1400" b="0" i="0" dirty="0">
                <a:solidFill>
                  <a:srgbClr val="013889"/>
                </a:solidFill>
                <a:effectLst/>
                <a:latin typeface="Century Gothic" panose="020B0502020202020204" pitchFamily="34" charset="0"/>
                <a:cs typeface="Arial" panose="020B0604020202020204" pitchFamily="34" charset="0"/>
              </a:rPr>
              <a:t>Analiza qué funciones pueden desempeñar otros miembros del equipo en el desarrollo de la aplicación.</a:t>
            </a:r>
          </a:p>
          <a:p>
            <a:pPr algn="l" fontAlgn="auto"/>
            <a:r>
              <a:rPr lang="es-MX" sz="1400" b="0" i="0" dirty="0">
                <a:solidFill>
                  <a:srgbClr val="013889"/>
                </a:solidFill>
                <a:effectLst/>
                <a:latin typeface="Century Gothic" panose="020B0502020202020204" pitchFamily="34" charset="0"/>
                <a:cs typeface="Arial" panose="020B0604020202020204" pitchFamily="34" charset="0"/>
              </a:rPr>
              <a:t>La parte más importante de la planificación de la aplicación para iPhone es establecer los objetivos generales del proyecto. Por ejemplo, en este caso, el objetivo de tu proyecto es el siguiente:</a:t>
            </a:r>
          </a:p>
          <a:p>
            <a:pPr algn="l" fontAlgn="auto"/>
            <a:r>
              <a:rPr lang="es-MX" sz="1400" b="0" i="0" dirty="0">
                <a:solidFill>
                  <a:srgbClr val="013889"/>
                </a:solidFill>
                <a:effectLst/>
                <a:latin typeface="Century Gothic" panose="020B0502020202020204" pitchFamily="34" charset="0"/>
                <a:cs typeface="Arial" panose="020B0604020202020204" pitchFamily="34" charset="0"/>
              </a:rPr>
              <a:t>“El objetivo de esta aplicación de registro de horas es brindar a los empleados una forma sencilla de registrar sus horas de trabajo y ayudar a los empleadores a realizar un seguimiento de la productividad de su equipo”.</a:t>
            </a:r>
          </a:p>
        </p:txBody>
      </p:sp>
    </p:spTree>
    <p:extLst>
      <p:ext uri="{BB962C8B-B14F-4D97-AF65-F5344CB8AC3E}">
        <p14:creationId xmlns:p14="http://schemas.microsoft.com/office/powerpoint/2010/main" val="3862004964"/>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pic>
        <p:nvPicPr>
          <p:cNvPr id="6" name="Imagen 5">
            <a:extLst>
              <a:ext uri="{FF2B5EF4-FFF2-40B4-BE49-F238E27FC236}">
                <a16:creationId xmlns:a16="http://schemas.microsoft.com/office/drawing/2014/main" id="{C24DE9AD-8CA6-969F-6723-F098C1ED981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6322" r="44843"/>
          <a:stretch/>
        </p:blipFill>
        <p:spPr>
          <a:xfrm rot="10800000">
            <a:off x="0" y="-427193"/>
            <a:ext cx="2640563" cy="2002969"/>
          </a:xfrm>
          <a:prstGeom prst="rect">
            <a:avLst/>
          </a:prstGeom>
        </p:spPr>
      </p:pic>
      <p:sp>
        <p:nvSpPr>
          <p:cNvPr id="8" name="Elipse 7">
            <a:extLst>
              <a:ext uri="{FF2B5EF4-FFF2-40B4-BE49-F238E27FC236}">
                <a16:creationId xmlns:a16="http://schemas.microsoft.com/office/drawing/2014/main" id="{7BB0EC20-5462-9CE0-1A55-3F7095B18229}"/>
              </a:ext>
            </a:extLst>
          </p:cNvPr>
          <p:cNvSpPr/>
          <p:nvPr/>
        </p:nvSpPr>
        <p:spPr>
          <a:xfrm>
            <a:off x="7278978"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Imagen 14">
            <a:extLst>
              <a:ext uri="{FF2B5EF4-FFF2-40B4-BE49-F238E27FC236}">
                <a16:creationId xmlns:a16="http://schemas.microsoft.com/office/drawing/2014/main" id="{465C92A8-DD72-3F23-3EEE-A70A68BD4E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39808" y="4492171"/>
            <a:ext cx="1352276" cy="2365829"/>
          </a:xfrm>
          <a:prstGeom prst="rect">
            <a:avLst/>
          </a:prstGeom>
        </p:spPr>
      </p:pic>
      <p:sp>
        <p:nvSpPr>
          <p:cNvPr id="17" name="Marcador de pie de página 1">
            <a:extLst>
              <a:ext uri="{FF2B5EF4-FFF2-40B4-BE49-F238E27FC236}">
                <a16:creationId xmlns:a16="http://schemas.microsoft.com/office/drawing/2014/main" id="{22FCC395-FCCC-0201-A9A0-5074AADBF9ED}"/>
              </a:ext>
            </a:extLst>
          </p:cNvPr>
          <p:cNvSpPr>
            <a:spLocks noGrp="1"/>
          </p:cNvSpPr>
          <p:nvPr>
            <p:ph type="ftr" sz="quarter" idx="11"/>
          </p:nvPr>
        </p:nvSpPr>
        <p:spPr>
          <a:xfrm>
            <a:off x="-114300" y="6318251"/>
            <a:ext cx="3086100" cy="365125"/>
          </a:xfrm>
        </p:spPr>
        <p:txBody>
          <a:bodyPr/>
          <a:lstStyle/>
          <a:p>
            <a:r>
              <a:rPr lang="es-MX" dirty="0" err="1">
                <a:solidFill>
                  <a:srgbClr val="013889"/>
                </a:solidFill>
              </a:rPr>
              <a:t>Bibliografia</a:t>
            </a:r>
            <a:r>
              <a:rPr lang="es-MX" dirty="0">
                <a:solidFill>
                  <a:srgbClr val="013889"/>
                </a:solidFill>
              </a:rPr>
              <a:t>: </a:t>
            </a:r>
            <a:r>
              <a:rPr lang="es-MX" dirty="0" err="1">
                <a:solidFill>
                  <a:srgbClr val="013889"/>
                </a:solidFill>
              </a:rPr>
              <a:t>it-project-management</a:t>
            </a:r>
            <a:endParaRPr lang="en-US" dirty="0">
              <a:solidFill>
                <a:srgbClr val="013889"/>
              </a:solidFill>
            </a:endParaRPr>
          </a:p>
        </p:txBody>
      </p:sp>
      <p:sp>
        <p:nvSpPr>
          <p:cNvPr id="2" name="CuadroTexto 1">
            <a:extLst>
              <a:ext uri="{FF2B5EF4-FFF2-40B4-BE49-F238E27FC236}">
                <a16:creationId xmlns:a16="http://schemas.microsoft.com/office/drawing/2014/main" id="{735F14D2-D91F-8515-C081-3EAFACA36DD1}"/>
              </a:ext>
            </a:extLst>
          </p:cNvPr>
          <p:cNvSpPr txBox="1"/>
          <p:nvPr/>
        </p:nvSpPr>
        <p:spPr>
          <a:xfrm>
            <a:off x="716794" y="1529721"/>
            <a:ext cx="7169906" cy="1169551"/>
          </a:xfrm>
          <a:prstGeom prst="rect">
            <a:avLst/>
          </a:prstGeom>
          <a:noFill/>
        </p:spPr>
        <p:txBody>
          <a:bodyPr wrap="square">
            <a:spAutoFit/>
          </a:bodyPr>
          <a:lstStyle/>
          <a:p>
            <a:pPr algn="just"/>
            <a:r>
              <a:rPr lang="es-MX" sz="1400" b="0" i="0" dirty="0">
                <a:solidFill>
                  <a:srgbClr val="013889"/>
                </a:solidFill>
                <a:effectLst/>
                <a:latin typeface="Century Gothic" panose="020B0502020202020204" pitchFamily="34" charset="0"/>
                <a:cs typeface="Arial" panose="020B0604020202020204" pitchFamily="34" charset="0"/>
              </a:rPr>
              <a:t>Una vez que la aplicación para iPhone se encuentre en la fase de ejecución, puedes usar las herramientas de gestión de proyectos de TI para supervisar el progreso del equipo, lo que te llevará a la fase de desempeño. Con un software de gestión de proyectos efectivo, podrás revisar los datos durante la fase de cierre.</a:t>
            </a:r>
            <a:endParaRPr lang="es-CO" sz="1400" dirty="0">
              <a:solidFill>
                <a:srgbClr val="013889"/>
              </a:solidFill>
              <a:latin typeface="Century Gothic" panose="020B0502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B3435EB8-1291-B473-5D8B-861FE04EDBBF}"/>
              </a:ext>
            </a:extLst>
          </p:cNvPr>
          <p:cNvSpPr txBox="1"/>
          <p:nvPr/>
        </p:nvSpPr>
        <p:spPr>
          <a:xfrm>
            <a:off x="716794" y="2837490"/>
            <a:ext cx="7417556" cy="2031325"/>
          </a:xfrm>
          <a:prstGeom prst="rect">
            <a:avLst/>
          </a:prstGeom>
          <a:noFill/>
        </p:spPr>
        <p:txBody>
          <a:bodyPr wrap="square">
            <a:spAutoFit/>
          </a:bodyPr>
          <a:lstStyle/>
          <a:p>
            <a:pPr algn="just" fontAlgn="auto"/>
            <a:r>
              <a:rPr lang="es-MX" sz="1400" b="0" i="0" dirty="0">
                <a:solidFill>
                  <a:srgbClr val="013889"/>
                </a:solidFill>
                <a:effectLst/>
                <a:latin typeface="Century Gothic" panose="020B0502020202020204" pitchFamily="34" charset="0"/>
                <a:cs typeface="Arial" panose="020B0604020202020204" pitchFamily="34" charset="0"/>
              </a:rPr>
              <a:t>Optimiza los proyectos con un software de gestión de proyectos de TI</a:t>
            </a:r>
          </a:p>
          <a:p>
            <a:pPr algn="just" fontAlgn="auto"/>
            <a:r>
              <a:rPr lang="es-MX" sz="1400" b="0" i="0" dirty="0">
                <a:solidFill>
                  <a:srgbClr val="013889"/>
                </a:solidFill>
                <a:effectLst/>
                <a:latin typeface="Century Gothic" panose="020B0502020202020204" pitchFamily="34" charset="0"/>
                <a:cs typeface="Arial" panose="020B0604020202020204" pitchFamily="34" charset="0"/>
              </a:rPr>
              <a:t>El </a:t>
            </a:r>
            <a:r>
              <a:rPr lang="es-MX" sz="1400" b="0" i="0" u="none" strike="noStrike" dirty="0">
                <a:solidFill>
                  <a:srgbClr val="013889"/>
                </a:solidFill>
                <a:effectLst/>
                <a:latin typeface="Century Gothic" panose="020B0502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software de gestión de portafolios de proyectos</a:t>
            </a:r>
            <a:r>
              <a:rPr lang="es-MX" sz="1400" b="0" i="0" dirty="0">
                <a:solidFill>
                  <a:srgbClr val="013889"/>
                </a:solidFill>
                <a:effectLst/>
                <a:latin typeface="Century Gothic" panose="020B0502020202020204" pitchFamily="34" charset="0"/>
                <a:cs typeface="Arial" panose="020B0604020202020204" pitchFamily="34" charset="0"/>
              </a:rPr>
              <a:t> (PPM) te ayuda a dar seguimiento a los proyectos de TI desde la estrategia hasta la ejecución. ¿Estás buscando una forma de prepararte para tu rol como gerente de TI? Asana tiene todo lo que necesitas para hacerlo. Usa una vista al estilo de un diagrama de Gantt, obtén herramientas para gestionar las responsabilidades del equipo, accede a opciones para compartir información con todos los participantes y comparte actualizaciones de proyectos en tiempo real para cumplir con las entregas del proyecto en los plazos establecidos.</a:t>
            </a:r>
          </a:p>
        </p:txBody>
      </p:sp>
    </p:spTree>
    <p:extLst>
      <p:ext uri="{BB962C8B-B14F-4D97-AF65-F5344CB8AC3E}">
        <p14:creationId xmlns:p14="http://schemas.microsoft.com/office/powerpoint/2010/main" val="4004609130"/>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pic>
        <p:nvPicPr>
          <p:cNvPr id="6" name="Imagen 5">
            <a:extLst>
              <a:ext uri="{FF2B5EF4-FFF2-40B4-BE49-F238E27FC236}">
                <a16:creationId xmlns:a16="http://schemas.microsoft.com/office/drawing/2014/main" id="{C24DE9AD-8CA6-969F-6723-F098C1ED981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6322" r="44843"/>
          <a:stretch/>
        </p:blipFill>
        <p:spPr>
          <a:xfrm rot="10800000">
            <a:off x="0" y="-427193"/>
            <a:ext cx="2640563" cy="2002969"/>
          </a:xfrm>
          <a:prstGeom prst="rect">
            <a:avLst/>
          </a:prstGeom>
        </p:spPr>
      </p:pic>
      <p:sp>
        <p:nvSpPr>
          <p:cNvPr id="8" name="Elipse 7">
            <a:extLst>
              <a:ext uri="{FF2B5EF4-FFF2-40B4-BE49-F238E27FC236}">
                <a16:creationId xmlns:a16="http://schemas.microsoft.com/office/drawing/2014/main" id="{7BB0EC20-5462-9CE0-1A55-3F7095B18229}"/>
              </a:ext>
            </a:extLst>
          </p:cNvPr>
          <p:cNvSpPr/>
          <p:nvPr/>
        </p:nvSpPr>
        <p:spPr>
          <a:xfrm>
            <a:off x="7278978"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Imagen 14">
            <a:extLst>
              <a:ext uri="{FF2B5EF4-FFF2-40B4-BE49-F238E27FC236}">
                <a16:creationId xmlns:a16="http://schemas.microsoft.com/office/drawing/2014/main" id="{465C92A8-DD72-3F23-3EEE-A70A68BD4E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39808" y="4492171"/>
            <a:ext cx="1352276" cy="2365829"/>
          </a:xfrm>
          <a:prstGeom prst="rect">
            <a:avLst/>
          </a:prstGeom>
        </p:spPr>
      </p:pic>
      <p:sp>
        <p:nvSpPr>
          <p:cNvPr id="17" name="Marcador de pie de página 1">
            <a:extLst>
              <a:ext uri="{FF2B5EF4-FFF2-40B4-BE49-F238E27FC236}">
                <a16:creationId xmlns:a16="http://schemas.microsoft.com/office/drawing/2014/main" id="{22FCC395-FCCC-0201-A9A0-5074AADBF9ED}"/>
              </a:ext>
            </a:extLst>
          </p:cNvPr>
          <p:cNvSpPr>
            <a:spLocks noGrp="1"/>
          </p:cNvSpPr>
          <p:nvPr>
            <p:ph type="ftr" sz="quarter" idx="11"/>
          </p:nvPr>
        </p:nvSpPr>
        <p:spPr>
          <a:xfrm>
            <a:off x="-114300" y="6318251"/>
            <a:ext cx="3086100" cy="365125"/>
          </a:xfrm>
        </p:spPr>
        <p:txBody>
          <a:bodyPr/>
          <a:lstStyle/>
          <a:p>
            <a:r>
              <a:rPr lang="es-MX" dirty="0" err="1">
                <a:solidFill>
                  <a:srgbClr val="013889"/>
                </a:solidFill>
              </a:rPr>
              <a:t>Bibliografia</a:t>
            </a:r>
            <a:r>
              <a:rPr lang="es-MX" dirty="0">
                <a:solidFill>
                  <a:srgbClr val="013889"/>
                </a:solidFill>
              </a:rPr>
              <a:t>: </a:t>
            </a:r>
            <a:r>
              <a:rPr lang="es-MX" dirty="0" err="1">
                <a:solidFill>
                  <a:srgbClr val="013889"/>
                </a:solidFill>
              </a:rPr>
              <a:t>it-project-management</a:t>
            </a:r>
            <a:endParaRPr lang="en-US" dirty="0">
              <a:solidFill>
                <a:srgbClr val="013889"/>
              </a:solidFill>
            </a:endParaRPr>
          </a:p>
        </p:txBody>
      </p:sp>
      <p:pic>
        <p:nvPicPr>
          <p:cNvPr id="2" name="Picture 2" descr="pop up image">
            <a:extLst>
              <a:ext uri="{FF2B5EF4-FFF2-40B4-BE49-F238E27FC236}">
                <a16:creationId xmlns:a16="http://schemas.microsoft.com/office/drawing/2014/main" id="{9E488A30-BFFE-7377-0A6B-5E5377C55D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783" y="1335088"/>
            <a:ext cx="8017566" cy="4865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240503"/>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pic>
        <p:nvPicPr>
          <p:cNvPr id="6" name="Imagen 5">
            <a:extLst>
              <a:ext uri="{FF2B5EF4-FFF2-40B4-BE49-F238E27FC236}">
                <a16:creationId xmlns:a16="http://schemas.microsoft.com/office/drawing/2014/main" id="{C24DE9AD-8CA6-969F-6723-F098C1ED981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6322" r="44843"/>
          <a:stretch/>
        </p:blipFill>
        <p:spPr>
          <a:xfrm rot="10800000">
            <a:off x="0" y="-427193"/>
            <a:ext cx="2640563" cy="2002969"/>
          </a:xfrm>
          <a:prstGeom prst="rect">
            <a:avLst/>
          </a:prstGeom>
        </p:spPr>
      </p:pic>
      <p:sp>
        <p:nvSpPr>
          <p:cNvPr id="8" name="Elipse 7">
            <a:extLst>
              <a:ext uri="{FF2B5EF4-FFF2-40B4-BE49-F238E27FC236}">
                <a16:creationId xmlns:a16="http://schemas.microsoft.com/office/drawing/2014/main" id="{7BB0EC20-5462-9CE0-1A55-3F7095B18229}"/>
              </a:ext>
            </a:extLst>
          </p:cNvPr>
          <p:cNvSpPr/>
          <p:nvPr/>
        </p:nvSpPr>
        <p:spPr>
          <a:xfrm>
            <a:off x="7278978"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Imagen 14">
            <a:extLst>
              <a:ext uri="{FF2B5EF4-FFF2-40B4-BE49-F238E27FC236}">
                <a16:creationId xmlns:a16="http://schemas.microsoft.com/office/drawing/2014/main" id="{465C92A8-DD72-3F23-3EEE-A70A68BD4E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39808" y="4492171"/>
            <a:ext cx="1352276" cy="2365829"/>
          </a:xfrm>
          <a:prstGeom prst="rect">
            <a:avLst/>
          </a:prstGeom>
        </p:spPr>
      </p:pic>
      <p:sp>
        <p:nvSpPr>
          <p:cNvPr id="17" name="Marcador de pie de página 1">
            <a:extLst>
              <a:ext uri="{FF2B5EF4-FFF2-40B4-BE49-F238E27FC236}">
                <a16:creationId xmlns:a16="http://schemas.microsoft.com/office/drawing/2014/main" id="{22FCC395-FCCC-0201-A9A0-5074AADBF9ED}"/>
              </a:ext>
            </a:extLst>
          </p:cNvPr>
          <p:cNvSpPr>
            <a:spLocks noGrp="1"/>
          </p:cNvSpPr>
          <p:nvPr>
            <p:ph type="ftr" sz="quarter" idx="11"/>
          </p:nvPr>
        </p:nvSpPr>
        <p:spPr>
          <a:xfrm>
            <a:off x="-114300" y="6318251"/>
            <a:ext cx="3086100" cy="365125"/>
          </a:xfrm>
        </p:spPr>
        <p:txBody>
          <a:bodyPr/>
          <a:lstStyle/>
          <a:p>
            <a:r>
              <a:rPr lang="es-MX" dirty="0" err="1">
                <a:solidFill>
                  <a:srgbClr val="013889"/>
                </a:solidFill>
              </a:rPr>
              <a:t>Bibliografia</a:t>
            </a:r>
            <a:r>
              <a:rPr lang="es-MX" dirty="0">
                <a:solidFill>
                  <a:srgbClr val="013889"/>
                </a:solidFill>
              </a:rPr>
              <a:t>: </a:t>
            </a:r>
            <a:r>
              <a:rPr lang="es-MX" dirty="0" err="1">
                <a:solidFill>
                  <a:srgbClr val="013889"/>
                </a:solidFill>
              </a:rPr>
              <a:t>it-project-management</a:t>
            </a:r>
            <a:endParaRPr lang="en-US" dirty="0">
              <a:solidFill>
                <a:srgbClr val="013889"/>
              </a:solidFill>
            </a:endParaRPr>
          </a:p>
        </p:txBody>
      </p:sp>
      <p:sp>
        <p:nvSpPr>
          <p:cNvPr id="2" name="CuadroTexto 1">
            <a:extLst>
              <a:ext uri="{FF2B5EF4-FFF2-40B4-BE49-F238E27FC236}">
                <a16:creationId xmlns:a16="http://schemas.microsoft.com/office/drawing/2014/main" id="{84649050-F9C6-8032-3E91-46ACBA1DE9A3}"/>
              </a:ext>
            </a:extLst>
          </p:cNvPr>
          <p:cNvSpPr txBox="1"/>
          <p:nvPr/>
        </p:nvSpPr>
        <p:spPr>
          <a:xfrm>
            <a:off x="209550" y="1827048"/>
            <a:ext cx="7839076" cy="2462213"/>
          </a:xfrm>
          <a:prstGeom prst="rect">
            <a:avLst/>
          </a:prstGeom>
          <a:noFill/>
        </p:spPr>
        <p:txBody>
          <a:bodyPr wrap="square">
            <a:spAutoFit/>
          </a:bodyPr>
          <a:lstStyle/>
          <a:p>
            <a:pPr algn="l"/>
            <a:r>
              <a:rPr lang="es-MX" sz="1400" b="0" i="0" dirty="0">
                <a:solidFill>
                  <a:srgbClr val="013889"/>
                </a:solidFill>
                <a:effectLst/>
                <a:latin typeface="Century Gothic" panose="020B0502020202020204" pitchFamily="34" charset="0"/>
                <a:cs typeface="Arial" panose="020B0604020202020204" pitchFamily="34" charset="0"/>
              </a:rPr>
              <a:t>Los equipos de desarrollo generalmente tienen un flujo de trabajo que consta de muchos pasos funcionales. Por eso un tablero Kanban diseñado para equipos de desarrollo puede ser un poco complicado.</a:t>
            </a:r>
          </a:p>
          <a:p>
            <a:pPr algn="l"/>
            <a:r>
              <a:rPr lang="es-MX" sz="1400" b="0" i="0" dirty="0">
                <a:solidFill>
                  <a:srgbClr val="013889"/>
                </a:solidFill>
                <a:effectLst/>
                <a:latin typeface="Century Gothic" panose="020B0502020202020204" pitchFamily="34" charset="0"/>
                <a:cs typeface="Arial" panose="020B0604020202020204" pitchFamily="34" charset="0"/>
              </a:rPr>
              <a:t>Una plantilla de tablero Kanban para equipos de desarrollo tendrá, naturalmente, una gran cantidad de columnas, como Requisitos de negocio, Desarrollo, Verificaciones, etc. Sin embargo, muy a menudo la esencia del trabajo es diferente.</a:t>
            </a:r>
          </a:p>
          <a:p>
            <a:pPr algn="l"/>
            <a:endParaRPr lang="es-MX" sz="1400" b="0" i="0" dirty="0">
              <a:solidFill>
                <a:srgbClr val="013889"/>
              </a:solidFill>
              <a:effectLst/>
              <a:latin typeface="Century Gothic" panose="020B0502020202020204" pitchFamily="34" charset="0"/>
              <a:cs typeface="Arial" panose="020B0604020202020204" pitchFamily="34" charset="0"/>
            </a:endParaRPr>
          </a:p>
          <a:p>
            <a:pPr algn="l"/>
            <a:r>
              <a:rPr lang="es-MX" sz="1400" b="0" i="0" dirty="0">
                <a:solidFill>
                  <a:srgbClr val="013889"/>
                </a:solidFill>
                <a:effectLst/>
                <a:latin typeface="Century Gothic" panose="020B0502020202020204" pitchFamily="34" charset="0"/>
                <a:cs typeface="Arial" panose="020B0604020202020204" pitchFamily="34" charset="0"/>
              </a:rPr>
              <a:t>Por ejemplo, algunas tareas pueden requerir trabajo en defectos / errores y otras pueden requerir trabajo en nuevas características del producto. Esta es una gran oportunidad para implementar carriles Kanban, para que puedas distinguir visualmente las diferentes clases de trabajo.</a:t>
            </a:r>
          </a:p>
        </p:txBody>
      </p:sp>
    </p:spTree>
    <p:extLst>
      <p:ext uri="{BB962C8B-B14F-4D97-AF65-F5344CB8AC3E}">
        <p14:creationId xmlns:p14="http://schemas.microsoft.com/office/powerpoint/2010/main" val="1613719417"/>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pic>
        <p:nvPicPr>
          <p:cNvPr id="6" name="Imagen 5">
            <a:extLst>
              <a:ext uri="{FF2B5EF4-FFF2-40B4-BE49-F238E27FC236}">
                <a16:creationId xmlns:a16="http://schemas.microsoft.com/office/drawing/2014/main" id="{C24DE9AD-8CA6-969F-6723-F098C1ED981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6322" r="44843"/>
          <a:stretch/>
        </p:blipFill>
        <p:spPr>
          <a:xfrm rot="10800000">
            <a:off x="0" y="-427193"/>
            <a:ext cx="2640563" cy="2002969"/>
          </a:xfrm>
          <a:prstGeom prst="rect">
            <a:avLst/>
          </a:prstGeom>
        </p:spPr>
      </p:pic>
      <p:sp>
        <p:nvSpPr>
          <p:cNvPr id="8" name="Elipse 7">
            <a:extLst>
              <a:ext uri="{FF2B5EF4-FFF2-40B4-BE49-F238E27FC236}">
                <a16:creationId xmlns:a16="http://schemas.microsoft.com/office/drawing/2014/main" id="{7BB0EC20-5462-9CE0-1A55-3F7095B18229}"/>
              </a:ext>
            </a:extLst>
          </p:cNvPr>
          <p:cNvSpPr/>
          <p:nvPr/>
        </p:nvSpPr>
        <p:spPr>
          <a:xfrm>
            <a:off x="7278978"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Imagen 14">
            <a:extLst>
              <a:ext uri="{FF2B5EF4-FFF2-40B4-BE49-F238E27FC236}">
                <a16:creationId xmlns:a16="http://schemas.microsoft.com/office/drawing/2014/main" id="{465C92A8-DD72-3F23-3EEE-A70A68BD4E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39808" y="4492171"/>
            <a:ext cx="1352276" cy="2365829"/>
          </a:xfrm>
          <a:prstGeom prst="rect">
            <a:avLst/>
          </a:prstGeom>
        </p:spPr>
      </p:pic>
      <p:sp>
        <p:nvSpPr>
          <p:cNvPr id="17" name="Marcador de pie de página 1">
            <a:extLst>
              <a:ext uri="{FF2B5EF4-FFF2-40B4-BE49-F238E27FC236}">
                <a16:creationId xmlns:a16="http://schemas.microsoft.com/office/drawing/2014/main" id="{22FCC395-FCCC-0201-A9A0-5074AADBF9ED}"/>
              </a:ext>
            </a:extLst>
          </p:cNvPr>
          <p:cNvSpPr>
            <a:spLocks noGrp="1"/>
          </p:cNvSpPr>
          <p:nvPr>
            <p:ph type="ftr" sz="quarter" idx="11"/>
          </p:nvPr>
        </p:nvSpPr>
        <p:spPr>
          <a:xfrm>
            <a:off x="-114300" y="6318251"/>
            <a:ext cx="3086100" cy="365125"/>
          </a:xfrm>
        </p:spPr>
        <p:txBody>
          <a:bodyPr/>
          <a:lstStyle/>
          <a:p>
            <a:r>
              <a:rPr lang="es-MX" dirty="0" err="1">
                <a:solidFill>
                  <a:srgbClr val="013889"/>
                </a:solidFill>
              </a:rPr>
              <a:t>Bibliografia</a:t>
            </a:r>
            <a:r>
              <a:rPr lang="es-MX" dirty="0">
                <a:solidFill>
                  <a:srgbClr val="013889"/>
                </a:solidFill>
              </a:rPr>
              <a:t>: </a:t>
            </a:r>
            <a:r>
              <a:rPr lang="es-MX" dirty="0" err="1">
                <a:solidFill>
                  <a:srgbClr val="013889"/>
                </a:solidFill>
              </a:rPr>
              <a:t>it-project-management</a:t>
            </a:r>
            <a:endParaRPr lang="en-US" dirty="0">
              <a:solidFill>
                <a:srgbClr val="013889"/>
              </a:solidFill>
            </a:endParaRPr>
          </a:p>
        </p:txBody>
      </p:sp>
      <p:pic>
        <p:nvPicPr>
          <p:cNvPr id="2" name="Picture 6" descr="small software team kanban board example">
            <a:extLst>
              <a:ext uri="{FF2B5EF4-FFF2-40B4-BE49-F238E27FC236}">
                <a16:creationId xmlns:a16="http://schemas.microsoft.com/office/drawing/2014/main" id="{26F99E95-A292-A08F-513A-25E3583F40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174" y="1589777"/>
            <a:ext cx="7971527" cy="4338086"/>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4530B6F3-F3F7-1DB7-4479-DF650ACEFF12}"/>
              </a:ext>
            </a:extLst>
          </p:cNvPr>
          <p:cNvSpPr txBox="1"/>
          <p:nvPr/>
        </p:nvSpPr>
        <p:spPr>
          <a:xfrm>
            <a:off x="1848839" y="930137"/>
            <a:ext cx="5903842" cy="369332"/>
          </a:xfrm>
          <a:prstGeom prst="rect">
            <a:avLst/>
          </a:prstGeom>
          <a:noFill/>
        </p:spPr>
        <p:txBody>
          <a:bodyPr wrap="square">
            <a:spAutoFit/>
          </a:bodyPr>
          <a:lstStyle/>
          <a:p>
            <a:r>
              <a:rPr lang="es-MX" b="1" i="0" dirty="0">
                <a:solidFill>
                  <a:srgbClr val="013889"/>
                </a:solidFill>
                <a:effectLst/>
                <a:latin typeface="Century Gothic" panose="020B0502020202020204" pitchFamily="34" charset="0"/>
              </a:rPr>
              <a:t>1. </a:t>
            </a:r>
            <a:r>
              <a:rPr lang="es-MX" sz="1400" b="1" dirty="0">
                <a:solidFill>
                  <a:srgbClr val="013889"/>
                </a:solidFill>
                <a:latin typeface="Century Gothic" panose="020B0502020202020204" pitchFamily="34" charset="0"/>
                <a:cs typeface="Arial" panose="020B0604020202020204" pitchFamily="34" charset="0"/>
              </a:rPr>
              <a:t>T</a:t>
            </a:r>
            <a:r>
              <a:rPr lang="es-MX" sz="1400" b="1" i="0" dirty="0">
                <a:solidFill>
                  <a:srgbClr val="013889"/>
                </a:solidFill>
                <a:effectLst/>
                <a:latin typeface="Century Gothic" panose="020B0502020202020204" pitchFamily="34" charset="0"/>
                <a:cs typeface="Arial" panose="020B0604020202020204" pitchFamily="34" charset="0"/>
              </a:rPr>
              <a:t>ablero del Equipo de Desarrollo</a:t>
            </a:r>
            <a:endParaRPr lang="es-CO" sz="1400" dirty="0">
              <a:solidFill>
                <a:srgbClr val="013889"/>
              </a:solidFill>
              <a:latin typeface="Century Gothic" panose="020B0502020202020204" pitchFamily="34" charset="0"/>
              <a:cs typeface="Arial" panose="020B0604020202020204" pitchFamily="34" charset="0"/>
            </a:endParaRPr>
          </a:p>
        </p:txBody>
      </p:sp>
    </p:spTree>
    <p:extLst>
      <p:ext uri="{BB962C8B-B14F-4D97-AF65-F5344CB8AC3E}">
        <p14:creationId xmlns:p14="http://schemas.microsoft.com/office/powerpoint/2010/main" val="2631211072"/>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pic>
        <p:nvPicPr>
          <p:cNvPr id="6" name="Imagen 5">
            <a:extLst>
              <a:ext uri="{FF2B5EF4-FFF2-40B4-BE49-F238E27FC236}">
                <a16:creationId xmlns:a16="http://schemas.microsoft.com/office/drawing/2014/main" id="{C24DE9AD-8CA6-969F-6723-F098C1ED981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6322" r="44843"/>
          <a:stretch/>
        </p:blipFill>
        <p:spPr>
          <a:xfrm rot="10800000">
            <a:off x="0" y="-427193"/>
            <a:ext cx="2640563" cy="2002969"/>
          </a:xfrm>
          <a:prstGeom prst="rect">
            <a:avLst/>
          </a:prstGeom>
        </p:spPr>
      </p:pic>
      <p:sp>
        <p:nvSpPr>
          <p:cNvPr id="8" name="Elipse 7">
            <a:extLst>
              <a:ext uri="{FF2B5EF4-FFF2-40B4-BE49-F238E27FC236}">
                <a16:creationId xmlns:a16="http://schemas.microsoft.com/office/drawing/2014/main" id="{7BB0EC20-5462-9CE0-1A55-3F7095B18229}"/>
              </a:ext>
            </a:extLst>
          </p:cNvPr>
          <p:cNvSpPr/>
          <p:nvPr/>
        </p:nvSpPr>
        <p:spPr>
          <a:xfrm>
            <a:off x="7278978"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Imagen 14">
            <a:extLst>
              <a:ext uri="{FF2B5EF4-FFF2-40B4-BE49-F238E27FC236}">
                <a16:creationId xmlns:a16="http://schemas.microsoft.com/office/drawing/2014/main" id="{465C92A8-DD72-3F23-3EEE-A70A68BD4E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39808" y="4492171"/>
            <a:ext cx="1352276" cy="2365829"/>
          </a:xfrm>
          <a:prstGeom prst="rect">
            <a:avLst/>
          </a:prstGeom>
        </p:spPr>
      </p:pic>
      <p:sp>
        <p:nvSpPr>
          <p:cNvPr id="17" name="Marcador de pie de página 1">
            <a:extLst>
              <a:ext uri="{FF2B5EF4-FFF2-40B4-BE49-F238E27FC236}">
                <a16:creationId xmlns:a16="http://schemas.microsoft.com/office/drawing/2014/main" id="{22FCC395-FCCC-0201-A9A0-5074AADBF9ED}"/>
              </a:ext>
            </a:extLst>
          </p:cNvPr>
          <p:cNvSpPr>
            <a:spLocks noGrp="1"/>
          </p:cNvSpPr>
          <p:nvPr>
            <p:ph type="ftr" sz="quarter" idx="11"/>
          </p:nvPr>
        </p:nvSpPr>
        <p:spPr>
          <a:xfrm>
            <a:off x="-114300" y="6318251"/>
            <a:ext cx="3086100" cy="365125"/>
          </a:xfrm>
        </p:spPr>
        <p:txBody>
          <a:bodyPr/>
          <a:lstStyle/>
          <a:p>
            <a:r>
              <a:rPr lang="es-MX" dirty="0" err="1">
                <a:solidFill>
                  <a:srgbClr val="013889"/>
                </a:solidFill>
              </a:rPr>
              <a:t>Bibliografia</a:t>
            </a:r>
            <a:r>
              <a:rPr lang="es-MX" dirty="0">
                <a:solidFill>
                  <a:srgbClr val="013889"/>
                </a:solidFill>
              </a:rPr>
              <a:t>: </a:t>
            </a:r>
            <a:r>
              <a:rPr lang="es-MX" dirty="0" err="1">
                <a:solidFill>
                  <a:srgbClr val="013889"/>
                </a:solidFill>
              </a:rPr>
              <a:t>it-project-management</a:t>
            </a:r>
            <a:endParaRPr lang="en-US" dirty="0">
              <a:solidFill>
                <a:srgbClr val="013889"/>
              </a:solidFill>
            </a:endParaRPr>
          </a:p>
        </p:txBody>
      </p:sp>
      <p:sp>
        <p:nvSpPr>
          <p:cNvPr id="3" name="CuadroTexto 2">
            <a:extLst>
              <a:ext uri="{FF2B5EF4-FFF2-40B4-BE49-F238E27FC236}">
                <a16:creationId xmlns:a16="http://schemas.microsoft.com/office/drawing/2014/main" id="{D17859E2-C5C3-7843-86F1-6C7CC496BDFF}"/>
              </a:ext>
            </a:extLst>
          </p:cNvPr>
          <p:cNvSpPr txBox="1"/>
          <p:nvPr/>
        </p:nvSpPr>
        <p:spPr>
          <a:xfrm>
            <a:off x="466724" y="1575777"/>
            <a:ext cx="8029575" cy="1815882"/>
          </a:xfrm>
          <a:prstGeom prst="rect">
            <a:avLst/>
          </a:prstGeom>
          <a:noFill/>
        </p:spPr>
        <p:txBody>
          <a:bodyPr wrap="square">
            <a:spAutoFit/>
          </a:bodyPr>
          <a:lstStyle/>
          <a:p>
            <a:pPr algn="just"/>
            <a:r>
              <a:rPr lang="es-MX" sz="1400" b="0" i="0" dirty="0">
                <a:solidFill>
                  <a:srgbClr val="013889"/>
                </a:solidFill>
                <a:effectLst/>
                <a:latin typeface="Century Gothic" panose="020B0502020202020204" pitchFamily="34" charset="0"/>
                <a:cs typeface="Arial" panose="020B0604020202020204" pitchFamily="34" charset="0"/>
              </a:rPr>
              <a:t>Este tablero es apropiado para equipos pequeños o principiantes en el método Kanban.</a:t>
            </a:r>
          </a:p>
          <a:p>
            <a:pPr algn="just"/>
            <a:r>
              <a:rPr lang="es-MX" sz="1400" b="0" i="0" dirty="0">
                <a:solidFill>
                  <a:srgbClr val="013889"/>
                </a:solidFill>
                <a:effectLst/>
                <a:latin typeface="Century Gothic" panose="020B0502020202020204" pitchFamily="34" charset="0"/>
                <a:cs typeface="Arial" panose="020B0604020202020204" pitchFamily="34" charset="0"/>
              </a:rPr>
              <a:t>Como puedes ver, el flujo de trabajo consta de etapas de proceso básicas para un equipo de desarrollo de software típico, como diseño, desarrollo, revisión de código, prueba e implementación.</a:t>
            </a:r>
          </a:p>
          <a:p>
            <a:pPr algn="just"/>
            <a:r>
              <a:rPr lang="es-MX" sz="1400" b="0" i="0" dirty="0">
                <a:solidFill>
                  <a:srgbClr val="013889"/>
                </a:solidFill>
                <a:effectLst/>
                <a:latin typeface="Century Gothic" panose="020B0502020202020204" pitchFamily="34" charset="0"/>
                <a:cs typeface="Arial" panose="020B0604020202020204" pitchFamily="34" charset="0"/>
              </a:rPr>
              <a:t>Generalmente se acepta que dichos equipos tengan una columna de Revisión para establecer estándares de alta calidad.</a:t>
            </a:r>
          </a:p>
          <a:p>
            <a:pPr algn="just"/>
            <a:r>
              <a:rPr lang="es-MX" sz="1400" b="0" i="0" dirty="0">
                <a:solidFill>
                  <a:srgbClr val="013889"/>
                </a:solidFill>
                <a:effectLst/>
                <a:latin typeface="Century Gothic" panose="020B0502020202020204" pitchFamily="34" charset="0"/>
                <a:cs typeface="Arial" panose="020B0604020202020204" pitchFamily="34" charset="0"/>
              </a:rPr>
              <a:t>Además, es una práctica común implementar un carril de acceso rápido para diferenciar las tareas urgentes del trabajo planificado.</a:t>
            </a:r>
          </a:p>
        </p:txBody>
      </p:sp>
    </p:spTree>
    <p:extLst>
      <p:ext uri="{BB962C8B-B14F-4D97-AF65-F5344CB8AC3E}">
        <p14:creationId xmlns:p14="http://schemas.microsoft.com/office/powerpoint/2010/main" val="984216301"/>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9144000" cy="3513495"/>
          </a:xfrm>
          <a:prstGeom prst="rect">
            <a:avLst/>
          </a:prstGeom>
          <a:gradFill flip="none" rotWithShape="1">
            <a:gsLst>
              <a:gs pos="0">
                <a:srgbClr val="EC035F">
                  <a:shade val="30000"/>
                  <a:satMod val="115000"/>
                  <a:alpha val="8000"/>
                </a:srgbClr>
              </a:gs>
              <a:gs pos="0">
                <a:srgbClr val="FF2573"/>
              </a:gs>
              <a:gs pos="52000">
                <a:srgbClr val="15006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35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854" y="577943"/>
            <a:ext cx="4096505" cy="1657014"/>
          </a:xfrm>
          <a:prstGeom prst="rect">
            <a:avLst/>
          </a:prstGeom>
        </p:spPr>
      </p:pic>
      <p:grpSp>
        <p:nvGrpSpPr>
          <p:cNvPr id="2" name="Grupo 1"/>
          <p:cNvGrpSpPr/>
          <p:nvPr/>
        </p:nvGrpSpPr>
        <p:grpSpPr>
          <a:xfrm>
            <a:off x="2838850" y="2361222"/>
            <a:ext cx="4780752" cy="3229887"/>
            <a:chOff x="3844276" y="1678843"/>
            <a:chExt cx="6374336" cy="4306516"/>
          </a:xfrm>
        </p:grpSpPr>
        <p:pic>
          <p:nvPicPr>
            <p:cNvPr id="9" name="Imagen 8"/>
            <p:cNvPicPr>
              <a:picLocks noChangeAspect="1"/>
            </p:cNvPicPr>
            <p:nvPr/>
          </p:nvPicPr>
          <p:blipFill rotWithShape="1">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r="6573" b="7046"/>
            <a:stretch/>
          </p:blipFill>
          <p:spPr>
            <a:xfrm>
              <a:off x="3844276" y="1678843"/>
              <a:ext cx="6374336" cy="4306516"/>
            </a:xfrm>
            <a:prstGeom prst="rect">
              <a:avLst/>
            </a:prstGeom>
          </p:spPr>
        </p:pic>
        <p:sp>
          <p:nvSpPr>
            <p:cNvPr id="10" name="Elipse 9"/>
            <p:cNvSpPr/>
            <p:nvPr/>
          </p:nvSpPr>
          <p:spPr>
            <a:xfrm>
              <a:off x="4239124" y="2057378"/>
              <a:ext cx="3313967" cy="3130062"/>
            </a:xfrm>
            <a:prstGeom prst="ellipse">
              <a:avLst/>
            </a:prstGeom>
            <a:solidFill>
              <a:srgbClr val="EC0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CuadroTexto 11"/>
            <p:cNvSpPr txBox="1"/>
            <p:nvPr/>
          </p:nvSpPr>
          <p:spPr>
            <a:xfrm>
              <a:off x="4239124" y="2914522"/>
              <a:ext cx="3409236" cy="697627"/>
            </a:xfrm>
            <a:prstGeom prst="rect">
              <a:avLst/>
            </a:prstGeom>
            <a:noFill/>
          </p:spPr>
          <p:txBody>
            <a:bodyPr wrap="square" rtlCol="0">
              <a:spAutoFit/>
            </a:bodyPr>
            <a:lstStyle/>
            <a:p>
              <a:pPr algn="ctr"/>
              <a:r>
                <a:rPr lang="es-MX" sz="1400" b="1" dirty="0">
                  <a:solidFill>
                    <a:schemeClr val="bg1"/>
                  </a:solidFill>
                  <a:latin typeface="Century Gothic" panose="020B0502020202020204" pitchFamily="34" charset="0"/>
                </a:rPr>
                <a:t>GERENCIA DE PROYECTOS TI </a:t>
              </a:r>
              <a:endParaRPr lang="en-US" sz="1400" b="1" dirty="0">
                <a:solidFill>
                  <a:schemeClr val="bg1"/>
                </a:solidFill>
                <a:latin typeface="Century Gothic" panose="020B0502020202020204" pitchFamily="34" charset="0"/>
              </a:endParaRPr>
            </a:p>
          </p:txBody>
        </p:sp>
      </p:grpSp>
      <p:pic>
        <p:nvPicPr>
          <p:cNvPr id="13" name="Imagen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5525" y="1990352"/>
            <a:ext cx="3798475" cy="4718916"/>
          </a:xfrm>
          <a:prstGeom prst="rect">
            <a:avLst/>
          </a:prstGeom>
        </p:spPr>
      </p:pic>
    </p:spTree>
    <p:extLst>
      <p:ext uri="{BB962C8B-B14F-4D97-AF65-F5344CB8AC3E}">
        <p14:creationId xmlns:p14="http://schemas.microsoft.com/office/powerpoint/2010/main" val="1204500921"/>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pic>
        <p:nvPicPr>
          <p:cNvPr id="6" name="Imagen 5">
            <a:extLst>
              <a:ext uri="{FF2B5EF4-FFF2-40B4-BE49-F238E27FC236}">
                <a16:creationId xmlns:a16="http://schemas.microsoft.com/office/drawing/2014/main" id="{C24DE9AD-8CA6-969F-6723-F098C1ED981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6322" r="44843"/>
          <a:stretch/>
        </p:blipFill>
        <p:spPr>
          <a:xfrm rot="10800000">
            <a:off x="0" y="-427193"/>
            <a:ext cx="2640563" cy="2002969"/>
          </a:xfrm>
          <a:prstGeom prst="rect">
            <a:avLst/>
          </a:prstGeom>
        </p:spPr>
      </p:pic>
      <p:sp>
        <p:nvSpPr>
          <p:cNvPr id="8" name="Elipse 7">
            <a:extLst>
              <a:ext uri="{FF2B5EF4-FFF2-40B4-BE49-F238E27FC236}">
                <a16:creationId xmlns:a16="http://schemas.microsoft.com/office/drawing/2014/main" id="{7BB0EC20-5462-9CE0-1A55-3F7095B18229}"/>
              </a:ext>
            </a:extLst>
          </p:cNvPr>
          <p:cNvSpPr/>
          <p:nvPr/>
        </p:nvSpPr>
        <p:spPr>
          <a:xfrm>
            <a:off x="7278978"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Imagen 14">
            <a:extLst>
              <a:ext uri="{FF2B5EF4-FFF2-40B4-BE49-F238E27FC236}">
                <a16:creationId xmlns:a16="http://schemas.microsoft.com/office/drawing/2014/main" id="{465C92A8-DD72-3F23-3EEE-A70A68BD4E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39808" y="4492171"/>
            <a:ext cx="1352276" cy="2365829"/>
          </a:xfrm>
          <a:prstGeom prst="rect">
            <a:avLst/>
          </a:prstGeom>
        </p:spPr>
      </p:pic>
      <p:sp>
        <p:nvSpPr>
          <p:cNvPr id="17" name="Marcador de pie de página 1">
            <a:extLst>
              <a:ext uri="{FF2B5EF4-FFF2-40B4-BE49-F238E27FC236}">
                <a16:creationId xmlns:a16="http://schemas.microsoft.com/office/drawing/2014/main" id="{22FCC395-FCCC-0201-A9A0-5074AADBF9ED}"/>
              </a:ext>
            </a:extLst>
          </p:cNvPr>
          <p:cNvSpPr>
            <a:spLocks noGrp="1"/>
          </p:cNvSpPr>
          <p:nvPr>
            <p:ph type="ftr" sz="quarter" idx="11"/>
          </p:nvPr>
        </p:nvSpPr>
        <p:spPr>
          <a:xfrm>
            <a:off x="-114300" y="6318251"/>
            <a:ext cx="3086100" cy="365125"/>
          </a:xfrm>
        </p:spPr>
        <p:txBody>
          <a:bodyPr/>
          <a:lstStyle/>
          <a:p>
            <a:r>
              <a:rPr lang="es-MX" dirty="0" err="1">
                <a:solidFill>
                  <a:srgbClr val="013889"/>
                </a:solidFill>
              </a:rPr>
              <a:t>Bibliografia</a:t>
            </a:r>
            <a:r>
              <a:rPr lang="es-MX" dirty="0">
                <a:solidFill>
                  <a:srgbClr val="013889"/>
                </a:solidFill>
              </a:rPr>
              <a:t>: </a:t>
            </a:r>
            <a:r>
              <a:rPr lang="es-MX" dirty="0" err="1">
                <a:solidFill>
                  <a:srgbClr val="013889"/>
                </a:solidFill>
              </a:rPr>
              <a:t>it-project-management</a:t>
            </a:r>
            <a:endParaRPr lang="en-US" dirty="0">
              <a:solidFill>
                <a:srgbClr val="013889"/>
              </a:solidFill>
            </a:endParaRPr>
          </a:p>
        </p:txBody>
      </p:sp>
      <p:pic>
        <p:nvPicPr>
          <p:cNvPr id="2" name="Picture 2" descr="software &amp; qa team kanban board example">
            <a:extLst>
              <a:ext uri="{FF2B5EF4-FFF2-40B4-BE49-F238E27FC236}">
                <a16:creationId xmlns:a16="http://schemas.microsoft.com/office/drawing/2014/main" id="{BBCDBF46-406E-7D68-9BCC-88BD83E9E3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750" y="2109538"/>
            <a:ext cx="7699514" cy="4294187"/>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83D92B38-433B-6E12-E3A2-D6BF07E65BFF}"/>
              </a:ext>
            </a:extLst>
          </p:cNvPr>
          <p:cNvSpPr txBox="1"/>
          <p:nvPr/>
        </p:nvSpPr>
        <p:spPr>
          <a:xfrm>
            <a:off x="1916422" y="823808"/>
            <a:ext cx="5903842" cy="523220"/>
          </a:xfrm>
          <a:prstGeom prst="rect">
            <a:avLst/>
          </a:prstGeom>
          <a:noFill/>
        </p:spPr>
        <p:txBody>
          <a:bodyPr wrap="square">
            <a:spAutoFit/>
          </a:bodyPr>
          <a:lstStyle/>
          <a:p>
            <a:pPr algn="ctr"/>
            <a:r>
              <a:rPr lang="es-MX" sz="1400" b="1" i="0" dirty="0">
                <a:solidFill>
                  <a:srgbClr val="013889"/>
                </a:solidFill>
                <a:effectLst/>
                <a:latin typeface="Century Gothic" panose="020B0502020202020204" pitchFamily="34" charset="0"/>
                <a:cs typeface="Arial" panose="020B0604020202020204" pitchFamily="34" charset="0"/>
              </a:rPr>
              <a:t>2. Tablero de Equipo de Desarrollo de Software con QA Incluido (Analista de calidad-desarrollo de software</a:t>
            </a:r>
            <a:endParaRPr lang="es-CO" sz="1400" dirty="0">
              <a:solidFill>
                <a:srgbClr val="013889"/>
              </a:solidFill>
              <a:latin typeface="Century Gothic" panose="020B0502020202020204" pitchFamily="34" charset="0"/>
              <a:cs typeface="Arial" panose="020B0604020202020204" pitchFamily="34" charset="0"/>
            </a:endParaRPr>
          </a:p>
        </p:txBody>
      </p:sp>
    </p:spTree>
    <p:extLst>
      <p:ext uri="{BB962C8B-B14F-4D97-AF65-F5344CB8AC3E}">
        <p14:creationId xmlns:p14="http://schemas.microsoft.com/office/powerpoint/2010/main" val="4221912721"/>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pic>
        <p:nvPicPr>
          <p:cNvPr id="6" name="Imagen 5">
            <a:extLst>
              <a:ext uri="{FF2B5EF4-FFF2-40B4-BE49-F238E27FC236}">
                <a16:creationId xmlns:a16="http://schemas.microsoft.com/office/drawing/2014/main" id="{C24DE9AD-8CA6-969F-6723-F098C1ED981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6322" r="44843"/>
          <a:stretch/>
        </p:blipFill>
        <p:spPr>
          <a:xfrm rot="10800000">
            <a:off x="0" y="-427193"/>
            <a:ext cx="2640563" cy="2002969"/>
          </a:xfrm>
          <a:prstGeom prst="rect">
            <a:avLst/>
          </a:prstGeom>
        </p:spPr>
      </p:pic>
      <p:sp>
        <p:nvSpPr>
          <p:cNvPr id="8" name="Elipse 7">
            <a:extLst>
              <a:ext uri="{FF2B5EF4-FFF2-40B4-BE49-F238E27FC236}">
                <a16:creationId xmlns:a16="http://schemas.microsoft.com/office/drawing/2014/main" id="{7BB0EC20-5462-9CE0-1A55-3F7095B18229}"/>
              </a:ext>
            </a:extLst>
          </p:cNvPr>
          <p:cNvSpPr/>
          <p:nvPr/>
        </p:nvSpPr>
        <p:spPr>
          <a:xfrm>
            <a:off x="7278978"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Imagen 14">
            <a:extLst>
              <a:ext uri="{FF2B5EF4-FFF2-40B4-BE49-F238E27FC236}">
                <a16:creationId xmlns:a16="http://schemas.microsoft.com/office/drawing/2014/main" id="{465C92A8-DD72-3F23-3EEE-A70A68BD4E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39808" y="4492171"/>
            <a:ext cx="1352276" cy="2365829"/>
          </a:xfrm>
          <a:prstGeom prst="rect">
            <a:avLst/>
          </a:prstGeom>
        </p:spPr>
      </p:pic>
      <p:sp>
        <p:nvSpPr>
          <p:cNvPr id="17" name="Marcador de pie de página 1">
            <a:extLst>
              <a:ext uri="{FF2B5EF4-FFF2-40B4-BE49-F238E27FC236}">
                <a16:creationId xmlns:a16="http://schemas.microsoft.com/office/drawing/2014/main" id="{22FCC395-FCCC-0201-A9A0-5074AADBF9ED}"/>
              </a:ext>
            </a:extLst>
          </p:cNvPr>
          <p:cNvSpPr>
            <a:spLocks noGrp="1"/>
          </p:cNvSpPr>
          <p:nvPr>
            <p:ph type="ftr" sz="quarter" idx="11"/>
          </p:nvPr>
        </p:nvSpPr>
        <p:spPr>
          <a:xfrm>
            <a:off x="-114300" y="6318251"/>
            <a:ext cx="3086100" cy="365125"/>
          </a:xfrm>
        </p:spPr>
        <p:txBody>
          <a:bodyPr/>
          <a:lstStyle/>
          <a:p>
            <a:r>
              <a:rPr lang="es-MX" dirty="0" err="1">
                <a:solidFill>
                  <a:srgbClr val="013889"/>
                </a:solidFill>
              </a:rPr>
              <a:t>Bibliografia</a:t>
            </a:r>
            <a:r>
              <a:rPr lang="es-MX" dirty="0">
                <a:solidFill>
                  <a:srgbClr val="013889"/>
                </a:solidFill>
              </a:rPr>
              <a:t>: </a:t>
            </a:r>
            <a:r>
              <a:rPr lang="es-MX" dirty="0" err="1">
                <a:solidFill>
                  <a:srgbClr val="013889"/>
                </a:solidFill>
              </a:rPr>
              <a:t>it-project-management</a:t>
            </a:r>
            <a:endParaRPr lang="en-US" dirty="0">
              <a:solidFill>
                <a:srgbClr val="013889"/>
              </a:solidFill>
            </a:endParaRPr>
          </a:p>
        </p:txBody>
      </p:sp>
      <p:sp>
        <p:nvSpPr>
          <p:cNvPr id="2" name="CuadroTexto 1">
            <a:extLst>
              <a:ext uri="{FF2B5EF4-FFF2-40B4-BE49-F238E27FC236}">
                <a16:creationId xmlns:a16="http://schemas.microsoft.com/office/drawing/2014/main" id="{C7FDE4F4-82B6-9B40-C456-507667BBC2A6}"/>
              </a:ext>
            </a:extLst>
          </p:cNvPr>
          <p:cNvSpPr txBox="1"/>
          <p:nvPr/>
        </p:nvSpPr>
        <p:spPr>
          <a:xfrm>
            <a:off x="747919" y="1391378"/>
            <a:ext cx="7464288" cy="2246769"/>
          </a:xfrm>
          <a:prstGeom prst="rect">
            <a:avLst/>
          </a:prstGeom>
          <a:noFill/>
        </p:spPr>
        <p:txBody>
          <a:bodyPr wrap="square">
            <a:spAutoFit/>
          </a:bodyPr>
          <a:lstStyle/>
          <a:p>
            <a:pPr algn="just"/>
            <a:r>
              <a:rPr lang="es-MX" sz="1400" b="0" i="0" dirty="0">
                <a:solidFill>
                  <a:srgbClr val="013889"/>
                </a:solidFill>
                <a:effectLst/>
                <a:latin typeface="Century Gothic" panose="020B0502020202020204" pitchFamily="34" charset="0"/>
                <a:cs typeface="Arial" panose="020B0604020202020204" pitchFamily="34" charset="0"/>
              </a:rPr>
              <a:t>Naturalmente, los equipos de desarrollo de software pueden trabajar en el mismo tablero con sus compañeros de control de calidad. En estos casos, puede estructurar un tablero conjunto como se muestra en la imagen de arriba.</a:t>
            </a:r>
          </a:p>
          <a:p>
            <a:pPr algn="just"/>
            <a:r>
              <a:rPr lang="es-MX" sz="1400" b="0" i="0" dirty="0">
                <a:solidFill>
                  <a:srgbClr val="013889"/>
                </a:solidFill>
                <a:effectLst/>
                <a:latin typeface="Century Gothic" panose="020B0502020202020204" pitchFamily="34" charset="0"/>
                <a:cs typeface="Arial" panose="020B0604020202020204" pitchFamily="34" charset="0"/>
              </a:rPr>
              <a:t>Es posible que desees implementar dos o más columnas para el equipo de control de calidad dependiendo de la complejidad de los procesos de sus equipos.</a:t>
            </a:r>
          </a:p>
          <a:p>
            <a:pPr algn="just"/>
            <a:r>
              <a:rPr lang="es-MX" sz="1400" b="0" i="0" dirty="0">
                <a:solidFill>
                  <a:srgbClr val="013889"/>
                </a:solidFill>
                <a:effectLst/>
                <a:latin typeface="Century Gothic" panose="020B0502020202020204" pitchFamily="34" charset="0"/>
                <a:cs typeface="Arial" panose="020B0604020202020204" pitchFamily="34" charset="0"/>
              </a:rPr>
              <a:t>Por lo general, tendrás que colocarlos justo después de la etapa “en curso” del equipo de desarrollo de software y servirán como un filtro que asegure estándares de alta calidad antes de que los elementos de trabajo entren en producción.</a:t>
            </a:r>
          </a:p>
          <a:p>
            <a:pPr algn="just"/>
            <a:r>
              <a:rPr lang="es-MX" sz="1400" b="0" i="0" dirty="0">
                <a:solidFill>
                  <a:srgbClr val="013889"/>
                </a:solidFill>
                <a:effectLst/>
                <a:latin typeface="Century Gothic" panose="020B0502020202020204" pitchFamily="34" charset="0"/>
                <a:cs typeface="Arial" panose="020B0604020202020204" pitchFamily="34" charset="0"/>
              </a:rPr>
              <a:t>Para tales escenarios, también es típico utilizar carriles para separar diferentes tipos de trabajo, como defectos / errores, características</a:t>
            </a:r>
          </a:p>
        </p:txBody>
      </p:sp>
    </p:spTree>
    <p:extLst>
      <p:ext uri="{BB962C8B-B14F-4D97-AF65-F5344CB8AC3E}">
        <p14:creationId xmlns:p14="http://schemas.microsoft.com/office/powerpoint/2010/main" val="2158487226"/>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pic>
        <p:nvPicPr>
          <p:cNvPr id="6" name="Imagen 5">
            <a:extLst>
              <a:ext uri="{FF2B5EF4-FFF2-40B4-BE49-F238E27FC236}">
                <a16:creationId xmlns:a16="http://schemas.microsoft.com/office/drawing/2014/main" id="{C24DE9AD-8CA6-969F-6723-F098C1ED981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6322" r="44843"/>
          <a:stretch/>
        </p:blipFill>
        <p:spPr>
          <a:xfrm rot="10800000">
            <a:off x="0" y="-427193"/>
            <a:ext cx="2640563" cy="2002969"/>
          </a:xfrm>
          <a:prstGeom prst="rect">
            <a:avLst/>
          </a:prstGeom>
        </p:spPr>
      </p:pic>
      <p:sp>
        <p:nvSpPr>
          <p:cNvPr id="8" name="Elipse 7">
            <a:extLst>
              <a:ext uri="{FF2B5EF4-FFF2-40B4-BE49-F238E27FC236}">
                <a16:creationId xmlns:a16="http://schemas.microsoft.com/office/drawing/2014/main" id="{7BB0EC20-5462-9CE0-1A55-3F7095B18229}"/>
              </a:ext>
            </a:extLst>
          </p:cNvPr>
          <p:cNvSpPr/>
          <p:nvPr/>
        </p:nvSpPr>
        <p:spPr>
          <a:xfrm>
            <a:off x="7278978"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Imagen 14">
            <a:extLst>
              <a:ext uri="{FF2B5EF4-FFF2-40B4-BE49-F238E27FC236}">
                <a16:creationId xmlns:a16="http://schemas.microsoft.com/office/drawing/2014/main" id="{465C92A8-DD72-3F23-3EEE-A70A68BD4E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39808" y="4492171"/>
            <a:ext cx="1352276" cy="2365829"/>
          </a:xfrm>
          <a:prstGeom prst="rect">
            <a:avLst/>
          </a:prstGeom>
        </p:spPr>
      </p:pic>
      <p:sp>
        <p:nvSpPr>
          <p:cNvPr id="17" name="Marcador de pie de página 1">
            <a:extLst>
              <a:ext uri="{FF2B5EF4-FFF2-40B4-BE49-F238E27FC236}">
                <a16:creationId xmlns:a16="http://schemas.microsoft.com/office/drawing/2014/main" id="{22FCC395-FCCC-0201-A9A0-5074AADBF9ED}"/>
              </a:ext>
            </a:extLst>
          </p:cNvPr>
          <p:cNvSpPr>
            <a:spLocks noGrp="1"/>
          </p:cNvSpPr>
          <p:nvPr>
            <p:ph type="ftr" sz="quarter" idx="11"/>
          </p:nvPr>
        </p:nvSpPr>
        <p:spPr>
          <a:xfrm>
            <a:off x="-114300" y="6318251"/>
            <a:ext cx="3086100" cy="365125"/>
          </a:xfrm>
        </p:spPr>
        <p:txBody>
          <a:bodyPr/>
          <a:lstStyle/>
          <a:p>
            <a:r>
              <a:rPr lang="es-MX" dirty="0" err="1">
                <a:solidFill>
                  <a:srgbClr val="013889"/>
                </a:solidFill>
              </a:rPr>
              <a:t>Bibliografia</a:t>
            </a:r>
            <a:r>
              <a:rPr lang="es-MX" dirty="0">
                <a:solidFill>
                  <a:srgbClr val="013889"/>
                </a:solidFill>
              </a:rPr>
              <a:t>: </a:t>
            </a:r>
            <a:r>
              <a:rPr lang="es-MX" dirty="0" err="1">
                <a:solidFill>
                  <a:srgbClr val="013889"/>
                </a:solidFill>
              </a:rPr>
              <a:t>it-project-management</a:t>
            </a:r>
            <a:endParaRPr lang="en-US" dirty="0">
              <a:solidFill>
                <a:srgbClr val="013889"/>
              </a:solidFill>
            </a:endParaRPr>
          </a:p>
        </p:txBody>
      </p:sp>
      <p:pic>
        <p:nvPicPr>
          <p:cNvPr id="2" name="Imagen 1">
            <a:extLst>
              <a:ext uri="{FF2B5EF4-FFF2-40B4-BE49-F238E27FC236}">
                <a16:creationId xmlns:a16="http://schemas.microsoft.com/office/drawing/2014/main" id="{874C7B72-F186-1665-64F3-8594FD997CB0}"/>
              </a:ext>
            </a:extLst>
          </p:cNvPr>
          <p:cNvPicPr>
            <a:picLocks noChangeAspect="1"/>
          </p:cNvPicPr>
          <p:nvPr/>
        </p:nvPicPr>
        <p:blipFill>
          <a:blip r:embed="rId4"/>
          <a:stretch>
            <a:fillRect/>
          </a:stretch>
        </p:blipFill>
        <p:spPr>
          <a:xfrm>
            <a:off x="447836" y="2002258"/>
            <a:ext cx="7540487" cy="4027633"/>
          </a:xfrm>
          <a:prstGeom prst="rect">
            <a:avLst/>
          </a:prstGeom>
        </p:spPr>
      </p:pic>
      <p:sp>
        <p:nvSpPr>
          <p:cNvPr id="3" name="CuadroTexto 2">
            <a:extLst>
              <a:ext uri="{FF2B5EF4-FFF2-40B4-BE49-F238E27FC236}">
                <a16:creationId xmlns:a16="http://schemas.microsoft.com/office/drawing/2014/main" id="{62C2BC3A-D72D-C2EB-7B9E-8F425EC21A79}"/>
              </a:ext>
            </a:extLst>
          </p:cNvPr>
          <p:cNvSpPr txBox="1"/>
          <p:nvPr/>
        </p:nvSpPr>
        <p:spPr>
          <a:xfrm>
            <a:off x="729735" y="1372272"/>
            <a:ext cx="5903842" cy="369332"/>
          </a:xfrm>
          <a:prstGeom prst="rect">
            <a:avLst/>
          </a:prstGeom>
          <a:noFill/>
        </p:spPr>
        <p:txBody>
          <a:bodyPr wrap="square">
            <a:spAutoFit/>
          </a:bodyPr>
          <a:lstStyle/>
          <a:p>
            <a:r>
              <a:rPr lang="es-CO" b="1" i="0" dirty="0">
                <a:solidFill>
                  <a:srgbClr val="013889"/>
                </a:solidFill>
                <a:effectLst/>
                <a:latin typeface="Century Gothic" panose="020B0502020202020204" pitchFamily="34" charset="0"/>
              </a:rPr>
              <a:t>3</a:t>
            </a:r>
            <a:r>
              <a:rPr lang="es-CO" sz="1400" b="1" i="0" dirty="0">
                <a:solidFill>
                  <a:srgbClr val="013889"/>
                </a:solidFill>
                <a:effectLst/>
                <a:latin typeface="Century Gothic" panose="020B0502020202020204" pitchFamily="34" charset="0"/>
                <a:cs typeface="Arial" panose="020B0604020202020204" pitchFamily="34" charset="0"/>
              </a:rPr>
              <a:t>. Tablero Kanban Front-</a:t>
            </a:r>
            <a:r>
              <a:rPr lang="es-CO" sz="1400" b="1" i="0" dirty="0" err="1">
                <a:solidFill>
                  <a:srgbClr val="013889"/>
                </a:solidFill>
                <a:effectLst/>
                <a:latin typeface="Century Gothic" panose="020B0502020202020204" pitchFamily="34" charset="0"/>
                <a:cs typeface="Arial" panose="020B0604020202020204" pitchFamily="34" charset="0"/>
              </a:rPr>
              <a:t>end</a:t>
            </a:r>
            <a:r>
              <a:rPr lang="es-CO" sz="1400" b="1" i="0" dirty="0">
                <a:solidFill>
                  <a:srgbClr val="013889"/>
                </a:solidFill>
                <a:effectLst/>
                <a:latin typeface="Century Gothic" panose="020B0502020202020204" pitchFamily="34" charset="0"/>
                <a:cs typeface="Arial" panose="020B0604020202020204" pitchFamily="34" charset="0"/>
              </a:rPr>
              <a:t>/ Back-</a:t>
            </a:r>
            <a:r>
              <a:rPr lang="es-CO" sz="1400" b="1" i="0" dirty="0" err="1">
                <a:solidFill>
                  <a:srgbClr val="013889"/>
                </a:solidFill>
                <a:effectLst/>
                <a:latin typeface="Century Gothic" panose="020B0502020202020204" pitchFamily="34" charset="0"/>
                <a:cs typeface="Arial" panose="020B0604020202020204" pitchFamily="34" charset="0"/>
              </a:rPr>
              <a:t>end</a:t>
            </a:r>
            <a:endParaRPr lang="es-CO" sz="1400" dirty="0">
              <a:solidFill>
                <a:srgbClr val="013889"/>
              </a:solidFill>
              <a:latin typeface="Century Gothic" panose="020B0502020202020204" pitchFamily="34" charset="0"/>
              <a:cs typeface="Arial" panose="020B0604020202020204" pitchFamily="34" charset="0"/>
            </a:endParaRPr>
          </a:p>
        </p:txBody>
      </p:sp>
    </p:spTree>
    <p:extLst>
      <p:ext uri="{BB962C8B-B14F-4D97-AF65-F5344CB8AC3E}">
        <p14:creationId xmlns:p14="http://schemas.microsoft.com/office/powerpoint/2010/main" val="1365248998"/>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pic>
        <p:nvPicPr>
          <p:cNvPr id="6" name="Imagen 5">
            <a:extLst>
              <a:ext uri="{FF2B5EF4-FFF2-40B4-BE49-F238E27FC236}">
                <a16:creationId xmlns:a16="http://schemas.microsoft.com/office/drawing/2014/main" id="{C24DE9AD-8CA6-969F-6723-F098C1ED981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6322" r="44843"/>
          <a:stretch/>
        </p:blipFill>
        <p:spPr>
          <a:xfrm rot="10800000">
            <a:off x="0" y="-427193"/>
            <a:ext cx="2640563" cy="2002969"/>
          </a:xfrm>
          <a:prstGeom prst="rect">
            <a:avLst/>
          </a:prstGeom>
        </p:spPr>
      </p:pic>
      <p:sp>
        <p:nvSpPr>
          <p:cNvPr id="8" name="Elipse 7">
            <a:extLst>
              <a:ext uri="{FF2B5EF4-FFF2-40B4-BE49-F238E27FC236}">
                <a16:creationId xmlns:a16="http://schemas.microsoft.com/office/drawing/2014/main" id="{7BB0EC20-5462-9CE0-1A55-3F7095B18229}"/>
              </a:ext>
            </a:extLst>
          </p:cNvPr>
          <p:cNvSpPr/>
          <p:nvPr/>
        </p:nvSpPr>
        <p:spPr>
          <a:xfrm>
            <a:off x="7278978"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Imagen 14">
            <a:extLst>
              <a:ext uri="{FF2B5EF4-FFF2-40B4-BE49-F238E27FC236}">
                <a16:creationId xmlns:a16="http://schemas.microsoft.com/office/drawing/2014/main" id="{465C92A8-DD72-3F23-3EEE-A70A68BD4E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39808" y="4492171"/>
            <a:ext cx="1352276" cy="2365829"/>
          </a:xfrm>
          <a:prstGeom prst="rect">
            <a:avLst/>
          </a:prstGeom>
        </p:spPr>
      </p:pic>
      <p:sp>
        <p:nvSpPr>
          <p:cNvPr id="17" name="Marcador de pie de página 1">
            <a:extLst>
              <a:ext uri="{FF2B5EF4-FFF2-40B4-BE49-F238E27FC236}">
                <a16:creationId xmlns:a16="http://schemas.microsoft.com/office/drawing/2014/main" id="{22FCC395-FCCC-0201-A9A0-5074AADBF9ED}"/>
              </a:ext>
            </a:extLst>
          </p:cNvPr>
          <p:cNvSpPr>
            <a:spLocks noGrp="1"/>
          </p:cNvSpPr>
          <p:nvPr>
            <p:ph type="ftr" sz="quarter" idx="11"/>
          </p:nvPr>
        </p:nvSpPr>
        <p:spPr>
          <a:xfrm>
            <a:off x="-114300" y="6318251"/>
            <a:ext cx="3086100" cy="365125"/>
          </a:xfrm>
        </p:spPr>
        <p:txBody>
          <a:bodyPr/>
          <a:lstStyle/>
          <a:p>
            <a:r>
              <a:rPr lang="es-MX" dirty="0" err="1">
                <a:solidFill>
                  <a:srgbClr val="013889"/>
                </a:solidFill>
              </a:rPr>
              <a:t>Bibliografia</a:t>
            </a:r>
            <a:r>
              <a:rPr lang="es-MX" dirty="0">
                <a:solidFill>
                  <a:srgbClr val="013889"/>
                </a:solidFill>
              </a:rPr>
              <a:t>: </a:t>
            </a:r>
            <a:r>
              <a:rPr lang="es-MX" dirty="0" err="1">
                <a:solidFill>
                  <a:srgbClr val="013889"/>
                </a:solidFill>
              </a:rPr>
              <a:t>it-project-management</a:t>
            </a:r>
            <a:endParaRPr lang="en-US" dirty="0">
              <a:solidFill>
                <a:srgbClr val="013889"/>
              </a:solidFill>
            </a:endParaRPr>
          </a:p>
        </p:txBody>
      </p:sp>
      <p:sp>
        <p:nvSpPr>
          <p:cNvPr id="3" name="CuadroTexto 2">
            <a:extLst>
              <a:ext uri="{FF2B5EF4-FFF2-40B4-BE49-F238E27FC236}">
                <a16:creationId xmlns:a16="http://schemas.microsoft.com/office/drawing/2014/main" id="{044214CA-74E5-832B-FFF5-E413CCD4EC96}"/>
              </a:ext>
            </a:extLst>
          </p:cNvPr>
          <p:cNvSpPr txBox="1"/>
          <p:nvPr/>
        </p:nvSpPr>
        <p:spPr>
          <a:xfrm>
            <a:off x="323850" y="1465719"/>
            <a:ext cx="7620000" cy="2677656"/>
          </a:xfrm>
          <a:prstGeom prst="rect">
            <a:avLst/>
          </a:prstGeom>
          <a:noFill/>
        </p:spPr>
        <p:txBody>
          <a:bodyPr wrap="square">
            <a:spAutoFit/>
          </a:bodyPr>
          <a:lstStyle/>
          <a:p>
            <a:pPr algn="just"/>
            <a:r>
              <a:rPr lang="es-MX" sz="1400" b="0" i="0" dirty="0">
                <a:solidFill>
                  <a:srgbClr val="013889"/>
                </a:solidFill>
                <a:effectLst/>
                <a:latin typeface="Century Gothic" panose="020B0502020202020204" pitchFamily="34" charset="0"/>
                <a:cs typeface="Arial" panose="020B0604020202020204" pitchFamily="34" charset="0"/>
              </a:rPr>
              <a:t>Este tablero se compone de los pasos más típicos para un equipo de desarrollo de software. Es bastante similar al ejemplo de arriba.</a:t>
            </a:r>
          </a:p>
          <a:p>
            <a:pPr algn="just"/>
            <a:r>
              <a:rPr lang="es-MX" sz="1400" b="0" i="0" dirty="0">
                <a:solidFill>
                  <a:srgbClr val="013889"/>
                </a:solidFill>
                <a:effectLst/>
                <a:latin typeface="Century Gothic" panose="020B0502020202020204" pitchFamily="34" charset="0"/>
                <a:cs typeface="Arial" panose="020B0604020202020204" pitchFamily="34" charset="0"/>
              </a:rPr>
              <a:t>Sin embargo, en este caso, los carriles se utilizan para separar los errores y las tareas de </a:t>
            </a:r>
            <a:r>
              <a:rPr lang="es-MX" sz="1400" b="0" i="0" dirty="0" err="1">
                <a:solidFill>
                  <a:srgbClr val="013889"/>
                </a:solidFill>
                <a:effectLst/>
                <a:latin typeface="Century Gothic" panose="020B0502020202020204" pitchFamily="34" charset="0"/>
                <a:cs typeface="Arial" panose="020B0604020202020204" pitchFamily="34" charset="0"/>
              </a:rPr>
              <a:t>front-end</a:t>
            </a:r>
            <a:r>
              <a:rPr lang="es-MX" sz="1400" b="0" i="0" dirty="0">
                <a:solidFill>
                  <a:srgbClr val="013889"/>
                </a:solidFill>
                <a:effectLst/>
                <a:latin typeface="Century Gothic" panose="020B0502020202020204" pitchFamily="34" charset="0"/>
                <a:cs typeface="Arial" panose="020B0604020202020204" pitchFamily="34" charset="0"/>
              </a:rPr>
              <a:t> de los elementos de trabajo de back-</a:t>
            </a:r>
            <a:r>
              <a:rPr lang="es-MX" sz="1400" b="0" i="0" dirty="0" err="1">
                <a:solidFill>
                  <a:srgbClr val="013889"/>
                </a:solidFill>
                <a:effectLst/>
                <a:latin typeface="Century Gothic" panose="020B0502020202020204" pitchFamily="34" charset="0"/>
                <a:cs typeface="Arial" panose="020B0604020202020204" pitchFamily="34" charset="0"/>
              </a:rPr>
              <a:t>end</a:t>
            </a:r>
            <a:r>
              <a:rPr lang="es-MX" sz="1400" b="0" i="0" dirty="0">
                <a:solidFill>
                  <a:srgbClr val="013889"/>
                </a:solidFill>
                <a:effectLst/>
                <a:latin typeface="Century Gothic" panose="020B0502020202020204" pitchFamily="34" charset="0"/>
                <a:cs typeface="Arial" panose="020B0604020202020204" pitchFamily="34" charset="0"/>
              </a:rPr>
              <a:t>. Aquí, el truco es que puedes usar dependencias de tareas entre los últimos tiempos para evitar la falta de comunicación.</a:t>
            </a:r>
          </a:p>
          <a:p>
            <a:pPr algn="just"/>
            <a:r>
              <a:rPr lang="es-MX" sz="1400" b="0" i="0" dirty="0">
                <a:solidFill>
                  <a:srgbClr val="013889"/>
                </a:solidFill>
                <a:effectLst/>
                <a:latin typeface="Century Gothic" panose="020B0502020202020204" pitchFamily="34" charset="0"/>
                <a:cs typeface="Arial" panose="020B0604020202020204" pitchFamily="34" charset="0"/>
              </a:rPr>
              <a:t>Por ejemplo, imagina que tienes una tarea de </a:t>
            </a:r>
            <a:r>
              <a:rPr lang="es-MX" sz="1400" b="0" i="0" dirty="0" err="1">
                <a:solidFill>
                  <a:srgbClr val="013889"/>
                </a:solidFill>
                <a:effectLst/>
                <a:latin typeface="Century Gothic" panose="020B0502020202020204" pitchFamily="34" charset="0"/>
                <a:cs typeface="Arial" panose="020B0604020202020204" pitchFamily="34" charset="0"/>
              </a:rPr>
              <a:t>front-end</a:t>
            </a:r>
            <a:r>
              <a:rPr lang="es-MX" sz="1400" b="0" i="0" dirty="0">
                <a:solidFill>
                  <a:srgbClr val="013889"/>
                </a:solidFill>
                <a:effectLst/>
                <a:latin typeface="Century Gothic" panose="020B0502020202020204" pitchFamily="34" charset="0"/>
                <a:cs typeface="Arial" panose="020B0604020202020204" pitchFamily="34" charset="0"/>
              </a:rPr>
              <a:t> que debe iniciarse sólo cuando se complete una tarea de back-</a:t>
            </a:r>
            <a:r>
              <a:rPr lang="es-MX" sz="1400" b="0" i="0" dirty="0" err="1">
                <a:solidFill>
                  <a:srgbClr val="013889"/>
                </a:solidFill>
                <a:effectLst/>
                <a:latin typeface="Century Gothic" panose="020B0502020202020204" pitchFamily="34" charset="0"/>
                <a:cs typeface="Arial" panose="020B0604020202020204" pitchFamily="34" charset="0"/>
              </a:rPr>
              <a:t>end</a:t>
            </a:r>
            <a:r>
              <a:rPr lang="es-MX" sz="1400" b="0" i="0" dirty="0">
                <a:solidFill>
                  <a:srgbClr val="013889"/>
                </a:solidFill>
                <a:effectLst/>
                <a:latin typeface="Century Gothic" panose="020B0502020202020204" pitchFamily="34" charset="0"/>
                <a:cs typeface="Arial" panose="020B0604020202020204" pitchFamily="34" charset="0"/>
              </a:rPr>
              <a:t> relacionada. En este caso, podemos usar dependencias de las tareas que se deben bloquear. Visualmente, la tarea de inicio de sesión hasta la finalización de la tarea de servicio de fondo. Esta práctica común ayuda a los equipos a estar atentos a lo que debemos hacer a continuación y mejorar la colaboración.</a:t>
            </a:r>
          </a:p>
        </p:txBody>
      </p:sp>
    </p:spTree>
    <p:extLst>
      <p:ext uri="{BB962C8B-B14F-4D97-AF65-F5344CB8AC3E}">
        <p14:creationId xmlns:p14="http://schemas.microsoft.com/office/powerpoint/2010/main" val="2437790735"/>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pic>
        <p:nvPicPr>
          <p:cNvPr id="6" name="Imagen 5">
            <a:extLst>
              <a:ext uri="{FF2B5EF4-FFF2-40B4-BE49-F238E27FC236}">
                <a16:creationId xmlns:a16="http://schemas.microsoft.com/office/drawing/2014/main" id="{C24DE9AD-8CA6-969F-6723-F098C1ED981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6322" r="44843"/>
          <a:stretch/>
        </p:blipFill>
        <p:spPr>
          <a:xfrm rot="10800000">
            <a:off x="0" y="-427193"/>
            <a:ext cx="2640563" cy="2002969"/>
          </a:xfrm>
          <a:prstGeom prst="rect">
            <a:avLst/>
          </a:prstGeom>
        </p:spPr>
      </p:pic>
      <p:sp>
        <p:nvSpPr>
          <p:cNvPr id="8" name="Elipse 7">
            <a:extLst>
              <a:ext uri="{FF2B5EF4-FFF2-40B4-BE49-F238E27FC236}">
                <a16:creationId xmlns:a16="http://schemas.microsoft.com/office/drawing/2014/main" id="{7BB0EC20-5462-9CE0-1A55-3F7095B18229}"/>
              </a:ext>
            </a:extLst>
          </p:cNvPr>
          <p:cNvSpPr/>
          <p:nvPr/>
        </p:nvSpPr>
        <p:spPr>
          <a:xfrm>
            <a:off x="7278978"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Imagen 14">
            <a:extLst>
              <a:ext uri="{FF2B5EF4-FFF2-40B4-BE49-F238E27FC236}">
                <a16:creationId xmlns:a16="http://schemas.microsoft.com/office/drawing/2014/main" id="{465C92A8-DD72-3F23-3EEE-A70A68BD4E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39808" y="4492171"/>
            <a:ext cx="1352276" cy="2365829"/>
          </a:xfrm>
          <a:prstGeom prst="rect">
            <a:avLst/>
          </a:prstGeom>
        </p:spPr>
      </p:pic>
      <p:sp>
        <p:nvSpPr>
          <p:cNvPr id="17" name="Marcador de pie de página 1">
            <a:extLst>
              <a:ext uri="{FF2B5EF4-FFF2-40B4-BE49-F238E27FC236}">
                <a16:creationId xmlns:a16="http://schemas.microsoft.com/office/drawing/2014/main" id="{22FCC395-FCCC-0201-A9A0-5074AADBF9ED}"/>
              </a:ext>
            </a:extLst>
          </p:cNvPr>
          <p:cNvSpPr>
            <a:spLocks noGrp="1"/>
          </p:cNvSpPr>
          <p:nvPr>
            <p:ph type="ftr" sz="quarter" idx="11"/>
          </p:nvPr>
        </p:nvSpPr>
        <p:spPr>
          <a:xfrm>
            <a:off x="-114300" y="6318251"/>
            <a:ext cx="3086100" cy="365125"/>
          </a:xfrm>
        </p:spPr>
        <p:txBody>
          <a:bodyPr/>
          <a:lstStyle/>
          <a:p>
            <a:r>
              <a:rPr lang="es-MX" dirty="0" err="1">
                <a:solidFill>
                  <a:srgbClr val="013889"/>
                </a:solidFill>
              </a:rPr>
              <a:t>Bibliografia</a:t>
            </a:r>
            <a:r>
              <a:rPr lang="es-MX" dirty="0">
                <a:solidFill>
                  <a:srgbClr val="013889"/>
                </a:solidFill>
              </a:rPr>
              <a:t>: </a:t>
            </a:r>
            <a:r>
              <a:rPr lang="es-MX" dirty="0" err="1">
                <a:solidFill>
                  <a:srgbClr val="013889"/>
                </a:solidFill>
              </a:rPr>
              <a:t>it-project-management</a:t>
            </a:r>
            <a:endParaRPr lang="en-US" dirty="0">
              <a:solidFill>
                <a:srgbClr val="013889"/>
              </a:solidFill>
            </a:endParaRPr>
          </a:p>
        </p:txBody>
      </p:sp>
      <p:sp>
        <p:nvSpPr>
          <p:cNvPr id="2" name="CuadroTexto 1">
            <a:extLst>
              <a:ext uri="{FF2B5EF4-FFF2-40B4-BE49-F238E27FC236}">
                <a16:creationId xmlns:a16="http://schemas.microsoft.com/office/drawing/2014/main" id="{E1B7610F-759F-9B17-E997-F45C221B3392}"/>
              </a:ext>
            </a:extLst>
          </p:cNvPr>
          <p:cNvSpPr txBox="1"/>
          <p:nvPr/>
        </p:nvSpPr>
        <p:spPr>
          <a:xfrm>
            <a:off x="924913" y="1314041"/>
            <a:ext cx="6456547" cy="307777"/>
          </a:xfrm>
          <a:prstGeom prst="rect">
            <a:avLst/>
          </a:prstGeom>
          <a:noFill/>
        </p:spPr>
        <p:txBody>
          <a:bodyPr wrap="square">
            <a:spAutoFit/>
          </a:bodyPr>
          <a:lstStyle/>
          <a:p>
            <a:pPr algn="just"/>
            <a:r>
              <a:rPr lang="es-MX" sz="1400" b="1" i="0" dirty="0">
                <a:solidFill>
                  <a:srgbClr val="013889"/>
                </a:solidFill>
                <a:effectLst/>
                <a:latin typeface="Century Gothic" panose="020B0502020202020204" pitchFamily="34" charset="0"/>
                <a:cs typeface="Arial" panose="020B0604020202020204" pitchFamily="34" charset="0"/>
              </a:rPr>
              <a:t>4. Tablero Kanban para Equipos de Desarrollo de Software Avanzados</a:t>
            </a:r>
            <a:endParaRPr lang="es-CO" sz="1400" dirty="0">
              <a:solidFill>
                <a:srgbClr val="013889"/>
              </a:solidFill>
              <a:latin typeface="Century Gothic" panose="020B0502020202020204" pitchFamily="34" charset="0"/>
              <a:cs typeface="Arial" panose="020B0604020202020204" pitchFamily="34" charset="0"/>
            </a:endParaRPr>
          </a:p>
        </p:txBody>
      </p:sp>
      <p:pic>
        <p:nvPicPr>
          <p:cNvPr id="3" name="Imagen 2">
            <a:extLst>
              <a:ext uri="{FF2B5EF4-FFF2-40B4-BE49-F238E27FC236}">
                <a16:creationId xmlns:a16="http://schemas.microsoft.com/office/drawing/2014/main" id="{D2C64C76-436A-3513-FEE1-681B357A02DF}"/>
              </a:ext>
            </a:extLst>
          </p:cNvPr>
          <p:cNvPicPr>
            <a:picLocks noChangeAspect="1"/>
          </p:cNvPicPr>
          <p:nvPr/>
        </p:nvPicPr>
        <p:blipFill>
          <a:blip r:embed="rId4"/>
          <a:stretch>
            <a:fillRect/>
          </a:stretch>
        </p:blipFill>
        <p:spPr>
          <a:xfrm>
            <a:off x="251792" y="2242675"/>
            <a:ext cx="8004312" cy="3815833"/>
          </a:xfrm>
          <a:prstGeom prst="rect">
            <a:avLst/>
          </a:prstGeom>
        </p:spPr>
      </p:pic>
    </p:spTree>
    <p:extLst>
      <p:ext uri="{BB962C8B-B14F-4D97-AF65-F5344CB8AC3E}">
        <p14:creationId xmlns:p14="http://schemas.microsoft.com/office/powerpoint/2010/main" val="2567000953"/>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pic>
        <p:nvPicPr>
          <p:cNvPr id="6" name="Imagen 5">
            <a:extLst>
              <a:ext uri="{FF2B5EF4-FFF2-40B4-BE49-F238E27FC236}">
                <a16:creationId xmlns:a16="http://schemas.microsoft.com/office/drawing/2014/main" id="{C24DE9AD-8CA6-969F-6723-F098C1ED981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6322" r="44843"/>
          <a:stretch/>
        </p:blipFill>
        <p:spPr>
          <a:xfrm rot="10800000">
            <a:off x="0" y="-427193"/>
            <a:ext cx="2640563" cy="2002969"/>
          </a:xfrm>
          <a:prstGeom prst="rect">
            <a:avLst/>
          </a:prstGeom>
        </p:spPr>
      </p:pic>
      <p:sp>
        <p:nvSpPr>
          <p:cNvPr id="8" name="Elipse 7">
            <a:extLst>
              <a:ext uri="{FF2B5EF4-FFF2-40B4-BE49-F238E27FC236}">
                <a16:creationId xmlns:a16="http://schemas.microsoft.com/office/drawing/2014/main" id="{7BB0EC20-5462-9CE0-1A55-3F7095B18229}"/>
              </a:ext>
            </a:extLst>
          </p:cNvPr>
          <p:cNvSpPr/>
          <p:nvPr/>
        </p:nvSpPr>
        <p:spPr>
          <a:xfrm>
            <a:off x="7278978"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Imagen 14">
            <a:extLst>
              <a:ext uri="{FF2B5EF4-FFF2-40B4-BE49-F238E27FC236}">
                <a16:creationId xmlns:a16="http://schemas.microsoft.com/office/drawing/2014/main" id="{465C92A8-DD72-3F23-3EEE-A70A68BD4E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39808" y="4492171"/>
            <a:ext cx="1352276" cy="2365829"/>
          </a:xfrm>
          <a:prstGeom prst="rect">
            <a:avLst/>
          </a:prstGeom>
        </p:spPr>
      </p:pic>
      <p:sp>
        <p:nvSpPr>
          <p:cNvPr id="17" name="Marcador de pie de página 1">
            <a:extLst>
              <a:ext uri="{FF2B5EF4-FFF2-40B4-BE49-F238E27FC236}">
                <a16:creationId xmlns:a16="http://schemas.microsoft.com/office/drawing/2014/main" id="{22FCC395-FCCC-0201-A9A0-5074AADBF9ED}"/>
              </a:ext>
            </a:extLst>
          </p:cNvPr>
          <p:cNvSpPr>
            <a:spLocks noGrp="1"/>
          </p:cNvSpPr>
          <p:nvPr>
            <p:ph type="ftr" sz="quarter" idx="11"/>
          </p:nvPr>
        </p:nvSpPr>
        <p:spPr>
          <a:xfrm>
            <a:off x="-114300" y="6318251"/>
            <a:ext cx="3086100" cy="365125"/>
          </a:xfrm>
        </p:spPr>
        <p:txBody>
          <a:bodyPr/>
          <a:lstStyle/>
          <a:p>
            <a:r>
              <a:rPr lang="es-MX" dirty="0" err="1">
                <a:solidFill>
                  <a:srgbClr val="013889"/>
                </a:solidFill>
              </a:rPr>
              <a:t>Bibliografia</a:t>
            </a:r>
            <a:r>
              <a:rPr lang="es-MX" dirty="0">
                <a:solidFill>
                  <a:srgbClr val="013889"/>
                </a:solidFill>
              </a:rPr>
              <a:t>: </a:t>
            </a:r>
            <a:r>
              <a:rPr lang="es-MX" dirty="0" err="1">
                <a:solidFill>
                  <a:srgbClr val="013889"/>
                </a:solidFill>
              </a:rPr>
              <a:t>it-project-management</a:t>
            </a:r>
            <a:endParaRPr lang="en-US" dirty="0">
              <a:solidFill>
                <a:srgbClr val="013889"/>
              </a:solidFill>
            </a:endParaRPr>
          </a:p>
        </p:txBody>
      </p:sp>
      <p:sp>
        <p:nvSpPr>
          <p:cNvPr id="3" name="CuadroTexto 2">
            <a:extLst>
              <a:ext uri="{FF2B5EF4-FFF2-40B4-BE49-F238E27FC236}">
                <a16:creationId xmlns:a16="http://schemas.microsoft.com/office/drawing/2014/main" id="{C51BCD03-773A-E0D9-181A-8C0DB9D5569A}"/>
              </a:ext>
            </a:extLst>
          </p:cNvPr>
          <p:cNvSpPr txBox="1"/>
          <p:nvPr/>
        </p:nvSpPr>
        <p:spPr>
          <a:xfrm>
            <a:off x="723900" y="1691311"/>
            <a:ext cx="7696200" cy="2462213"/>
          </a:xfrm>
          <a:prstGeom prst="rect">
            <a:avLst/>
          </a:prstGeom>
          <a:noFill/>
        </p:spPr>
        <p:txBody>
          <a:bodyPr wrap="square">
            <a:spAutoFit/>
          </a:bodyPr>
          <a:lstStyle/>
          <a:p>
            <a:pPr algn="just"/>
            <a:r>
              <a:rPr lang="es-MX" sz="1400" b="0" i="0" dirty="0">
                <a:solidFill>
                  <a:srgbClr val="013889"/>
                </a:solidFill>
                <a:effectLst/>
                <a:latin typeface="Century Gothic" panose="020B0502020202020204" pitchFamily="34" charset="0"/>
                <a:cs typeface="Arial" panose="020B0604020202020204" pitchFamily="34" charset="0"/>
              </a:rPr>
              <a:t>Los tableros Kanban le brindan oportunidades ilimitadas para estructurar y organizar el flujo de trabajo de su equipo. Dependiendo de la complejidad de su proceso de trabajo, puedes desplegar un tablero Kanban a un sistema de flujo de trabajo complejo como el que se muestra arriba.</a:t>
            </a:r>
          </a:p>
          <a:p>
            <a:pPr algn="just"/>
            <a:r>
              <a:rPr lang="es-MX" sz="1400" b="0" i="0" dirty="0">
                <a:solidFill>
                  <a:srgbClr val="013889"/>
                </a:solidFill>
                <a:effectLst/>
                <a:latin typeface="Century Gothic" panose="020B0502020202020204" pitchFamily="34" charset="0"/>
                <a:cs typeface="Arial" panose="020B0604020202020204" pitchFamily="34" charset="0"/>
              </a:rPr>
              <a:t>En este caso, puedes ver que hay varias etapas de flujo de trabajo que pueden incluir diseño de tecnología, desarrollo y UI / UX. Al mismo tiempo, los carriles se utilizan para diferenciar tipos de trabajo, como errores y características. </a:t>
            </a:r>
            <a:r>
              <a:rPr lang="es-MX" sz="1400" dirty="0">
                <a:solidFill>
                  <a:srgbClr val="013889"/>
                </a:solidFill>
                <a:latin typeface="Century Gothic" panose="020B0502020202020204" pitchFamily="34" charset="0"/>
                <a:cs typeface="Arial" panose="020B0604020202020204" pitchFamily="34" charset="0"/>
              </a:rPr>
              <a:t>E</a:t>
            </a:r>
            <a:r>
              <a:rPr lang="es-MX" sz="1400" b="0" i="0" dirty="0">
                <a:solidFill>
                  <a:srgbClr val="013889"/>
                </a:solidFill>
                <a:effectLst/>
                <a:latin typeface="Century Gothic" panose="020B0502020202020204" pitchFamily="34" charset="0"/>
              </a:rPr>
              <a:t>n escenarios más complicados, los carriles también se </a:t>
            </a:r>
            <a:r>
              <a:rPr lang="es-MX" sz="1400" b="0" i="0" dirty="0">
                <a:solidFill>
                  <a:srgbClr val="013889"/>
                </a:solidFill>
                <a:effectLst/>
                <a:latin typeface="Century Gothic" panose="020B0502020202020204" pitchFamily="34" charset="0"/>
                <a:cs typeface="Arial" panose="020B0604020202020204" pitchFamily="34" charset="0"/>
              </a:rPr>
              <a:t>pueden usar para visualizar el trabajo de muchos otros equipos cuyo trabajo está estrechamente relacionado con las actividades del equipo de desarrollo de software. En el caso actual – atención al cliente y control de calidad.</a:t>
            </a:r>
          </a:p>
        </p:txBody>
      </p:sp>
    </p:spTree>
    <p:extLst>
      <p:ext uri="{BB962C8B-B14F-4D97-AF65-F5344CB8AC3E}">
        <p14:creationId xmlns:p14="http://schemas.microsoft.com/office/powerpoint/2010/main" val="1768447455"/>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pic>
        <p:nvPicPr>
          <p:cNvPr id="6" name="Imagen 5">
            <a:extLst>
              <a:ext uri="{FF2B5EF4-FFF2-40B4-BE49-F238E27FC236}">
                <a16:creationId xmlns:a16="http://schemas.microsoft.com/office/drawing/2014/main" id="{C24DE9AD-8CA6-969F-6723-F098C1ED981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6322" r="44843"/>
          <a:stretch/>
        </p:blipFill>
        <p:spPr>
          <a:xfrm rot="10800000">
            <a:off x="0" y="-427193"/>
            <a:ext cx="2640563" cy="2002969"/>
          </a:xfrm>
          <a:prstGeom prst="rect">
            <a:avLst/>
          </a:prstGeom>
        </p:spPr>
      </p:pic>
      <p:sp>
        <p:nvSpPr>
          <p:cNvPr id="8" name="Elipse 7">
            <a:extLst>
              <a:ext uri="{FF2B5EF4-FFF2-40B4-BE49-F238E27FC236}">
                <a16:creationId xmlns:a16="http://schemas.microsoft.com/office/drawing/2014/main" id="{7BB0EC20-5462-9CE0-1A55-3F7095B18229}"/>
              </a:ext>
            </a:extLst>
          </p:cNvPr>
          <p:cNvSpPr/>
          <p:nvPr/>
        </p:nvSpPr>
        <p:spPr>
          <a:xfrm>
            <a:off x="7278978"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Imagen 14">
            <a:extLst>
              <a:ext uri="{FF2B5EF4-FFF2-40B4-BE49-F238E27FC236}">
                <a16:creationId xmlns:a16="http://schemas.microsoft.com/office/drawing/2014/main" id="{465C92A8-DD72-3F23-3EEE-A70A68BD4E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39808" y="4492171"/>
            <a:ext cx="1352276" cy="2365829"/>
          </a:xfrm>
          <a:prstGeom prst="rect">
            <a:avLst/>
          </a:prstGeom>
        </p:spPr>
      </p:pic>
      <p:sp>
        <p:nvSpPr>
          <p:cNvPr id="17" name="Marcador de pie de página 1">
            <a:extLst>
              <a:ext uri="{FF2B5EF4-FFF2-40B4-BE49-F238E27FC236}">
                <a16:creationId xmlns:a16="http://schemas.microsoft.com/office/drawing/2014/main" id="{22FCC395-FCCC-0201-A9A0-5074AADBF9ED}"/>
              </a:ext>
            </a:extLst>
          </p:cNvPr>
          <p:cNvSpPr>
            <a:spLocks noGrp="1"/>
          </p:cNvSpPr>
          <p:nvPr>
            <p:ph type="ftr" sz="quarter" idx="11"/>
          </p:nvPr>
        </p:nvSpPr>
        <p:spPr>
          <a:xfrm>
            <a:off x="-114300" y="6318251"/>
            <a:ext cx="3086100" cy="365125"/>
          </a:xfrm>
        </p:spPr>
        <p:txBody>
          <a:bodyPr/>
          <a:lstStyle/>
          <a:p>
            <a:r>
              <a:rPr lang="es-MX" dirty="0" err="1">
                <a:solidFill>
                  <a:srgbClr val="013889"/>
                </a:solidFill>
              </a:rPr>
              <a:t>Bibliografia</a:t>
            </a:r>
            <a:r>
              <a:rPr lang="es-MX" dirty="0">
                <a:solidFill>
                  <a:srgbClr val="013889"/>
                </a:solidFill>
              </a:rPr>
              <a:t>: </a:t>
            </a:r>
            <a:r>
              <a:rPr lang="es-MX" dirty="0" err="1">
                <a:solidFill>
                  <a:srgbClr val="013889"/>
                </a:solidFill>
              </a:rPr>
              <a:t>it-project-management</a:t>
            </a:r>
            <a:endParaRPr lang="en-US" dirty="0">
              <a:solidFill>
                <a:srgbClr val="013889"/>
              </a:solidFill>
            </a:endParaRPr>
          </a:p>
        </p:txBody>
      </p:sp>
      <p:sp>
        <p:nvSpPr>
          <p:cNvPr id="3" name="CuadroTexto 2">
            <a:extLst>
              <a:ext uri="{FF2B5EF4-FFF2-40B4-BE49-F238E27FC236}">
                <a16:creationId xmlns:a16="http://schemas.microsoft.com/office/drawing/2014/main" id="{0747728E-FB79-AB06-7158-E159BA09F150}"/>
              </a:ext>
            </a:extLst>
          </p:cNvPr>
          <p:cNvSpPr txBox="1"/>
          <p:nvPr/>
        </p:nvSpPr>
        <p:spPr>
          <a:xfrm>
            <a:off x="476250" y="2300409"/>
            <a:ext cx="7239000" cy="3046988"/>
          </a:xfrm>
          <a:prstGeom prst="rect">
            <a:avLst/>
          </a:prstGeom>
          <a:noFill/>
        </p:spPr>
        <p:txBody>
          <a:bodyPr wrap="square">
            <a:spAutoFit/>
          </a:bodyPr>
          <a:lstStyle/>
          <a:p>
            <a:r>
              <a:rPr lang="es-MX" sz="1600" b="0" i="0" dirty="0">
                <a:solidFill>
                  <a:srgbClr val="013889"/>
                </a:solidFill>
                <a:effectLst/>
                <a:latin typeface="Century Gothic" panose="020B0502020202020204" pitchFamily="34" charset="0"/>
              </a:rPr>
              <a:t>1. Realizar las actividades necesarias para garantizar que el proyecto considere todo lo necesario para completarlo en su totalidad.</a:t>
            </a:r>
            <a:br>
              <a:rPr lang="es-MX" sz="1600" dirty="0">
                <a:solidFill>
                  <a:srgbClr val="013889"/>
                </a:solidFill>
                <a:latin typeface="Century Gothic" panose="020B0502020202020204" pitchFamily="34" charset="0"/>
              </a:rPr>
            </a:br>
            <a:r>
              <a:rPr lang="es-MX" sz="1600" b="0" i="0" dirty="0">
                <a:solidFill>
                  <a:srgbClr val="013889"/>
                </a:solidFill>
                <a:effectLst/>
                <a:latin typeface="Century Gothic" panose="020B0502020202020204" pitchFamily="34" charset="0"/>
              </a:rPr>
              <a:t>2. Gestionar los Costos del Proyecto: Son los trabajos que involucran el control y gestión de las estimaciones y presupuestos para llevar el control de que los trabajos se ejecuten con el presupuesto establecido.</a:t>
            </a:r>
            <a:br>
              <a:rPr lang="es-MX" sz="1600" dirty="0">
                <a:solidFill>
                  <a:srgbClr val="013889"/>
                </a:solidFill>
                <a:latin typeface="Century Gothic" panose="020B0502020202020204" pitchFamily="34" charset="0"/>
              </a:rPr>
            </a:br>
            <a:r>
              <a:rPr lang="es-MX" sz="1600" b="0" i="0" dirty="0">
                <a:solidFill>
                  <a:srgbClr val="013889"/>
                </a:solidFill>
                <a:effectLst/>
                <a:latin typeface="Century Gothic" panose="020B0502020202020204" pitchFamily="34" charset="0"/>
              </a:rPr>
              <a:t>3. Gestionar los Tiempos del Proyectos: Se establece la duración y programación de cada uno de los trabajaos para poder dar seguimiento a los mismos conforme a lo establecido.</a:t>
            </a:r>
            <a:br>
              <a:rPr lang="es-MX" sz="1600" dirty="0">
                <a:solidFill>
                  <a:srgbClr val="013889"/>
                </a:solidFill>
                <a:latin typeface="Century Gothic" panose="020B0502020202020204" pitchFamily="34" charset="0"/>
              </a:rPr>
            </a:br>
            <a:r>
              <a:rPr lang="es-MX" sz="1600" b="0" i="0" dirty="0">
                <a:solidFill>
                  <a:srgbClr val="013889"/>
                </a:solidFill>
                <a:effectLst/>
                <a:latin typeface="Century Gothic" panose="020B0502020202020204" pitchFamily="34" charset="0"/>
              </a:rPr>
              <a:t>4. Gestionar y Supervisar la calidad de los trabajos: Revisión de las actividades y procesos que se realicen para la correcta ejecución de los trabajos.</a:t>
            </a:r>
            <a:endParaRPr lang="es-419" sz="1600" dirty="0">
              <a:solidFill>
                <a:srgbClr val="013889"/>
              </a:solidFill>
              <a:latin typeface="Century Gothic" panose="020B0502020202020204" pitchFamily="34" charset="0"/>
            </a:endParaRPr>
          </a:p>
        </p:txBody>
      </p:sp>
      <p:sp>
        <p:nvSpPr>
          <p:cNvPr id="4" name="CuadroTexto 3">
            <a:extLst>
              <a:ext uri="{FF2B5EF4-FFF2-40B4-BE49-F238E27FC236}">
                <a16:creationId xmlns:a16="http://schemas.microsoft.com/office/drawing/2014/main" id="{58DE423F-AA79-F92C-657F-3D913F9EA85F}"/>
              </a:ext>
            </a:extLst>
          </p:cNvPr>
          <p:cNvSpPr txBox="1"/>
          <p:nvPr/>
        </p:nvSpPr>
        <p:spPr>
          <a:xfrm>
            <a:off x="2809875" y="1085418"/>
            <a:ext cx="2238375" cy="369332"/>
          </a:xfrm>
          <a:prstGeom prst="rect">
            <a:avLst/>
          </a:prstGeom>
          <a:noFill/>
        </p:spPr>
        <p:txBody>
          <a:bodyPr wrap="square" rtlCol="0">
            <a:spAutoFit/>
          </a:bodyPr>
          <a:lstStyle/>
          <a:p>
            <a:r>
              <a:rPr lang="es-419" b="1" dirty="0">
                <a:solidFill>
                  <a:srgbClr val="013889"/>
                </a:solidFill>
                <a:latin typeface="Century Gothic" panose="020B0502020202020204" pitchFamily="34" charset="0"/>
              </a:rPr>
              <a:t>CONCLUSIONES</a:t>
            </a:r>
          </a:p>
        </p:txBody>
      </p:sp>
    </p:spTree>
    <p:extLst>
      <p:ext uri="{BB962C8B-B14F-4D97-AF65-F5344CB8AC3E}">
        <p14:creationId xmlns:p14="http://schemas.microsoft.com/office/powerpoint/2010/main" val="181257299"/>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6" name="CuadroTexto 5"/>
          <p:cNvSpPr txBox="1"/>
          <p:nvPr/>
        </p:nvSpPr>
        <p:spPr>
          <a:xfrm>
            <a:off x="2047132" y="1944152"/>
            <a:ext cx="3725018" cy="584775"/>
          </a:xfrm>
          <a:prstGeom prst="rect">
            <a:avLst/>
          </a:prstGeom>
          <a:noFill/>
        </p:spPr>
        <p:txBody>
          <a:bodyPr wrap="square" rtlCol="0">
            <a:spAutoFit/>
          </a:bodyPr>
          <a:lstStyle/>
          <a:p>
            <a:r>
              <a:rPr lang="es-MX" sz="3200" b="1" dirty="0">
                <a:solidFill>
                  <a:srgbClr val="123258"/>
                </a:solidFill>
                <a:latin typeface="Century Gothic" panose="020B0502020202020204" pitchFamily="34" charset="0"/>
              </a:rPr>
              <a:t>CONCLUSIONES</a:t>
            </a:r>
            <a:endParaRPr lang="en-US" sz="3200" b="1" dirty="0">
              <a:solidFill>
                <a:srgbClr val="123258"/>
              </a:solidFill>
              <a:latin typeface="Century Gothic" panose="020B0502020202020204" pitchFamily="34" charset="0"/>
            </a:endParaRPr>
          </a:p>
        </p:txBody>
      </p:sp>
      <p:sp>
        <p:nvSpPr>
          <p:cNvPr id="3" name="Elipse 2"/>
          <p:cNvSpPr/>
          <p:nvPr/>
        </p:nvSpPr>
        <p:spPr>
          <a:xfrm>
            <a:off x="1818344" y="3011631"/>
            <a:ext cx="228788" cy="228788"/>
          </a:xfrm>
          <a:prstGeom prst="ellipse">
            <a:avLst/>
          </a:prstGeom>
          <a:solidFill>
            <a:srgbClr val="D402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lipse 9"/>
          <p:cNvSpPr/>
          <p:nvPr/>
        </p:nvSpPr>
        <p:spPr>
          <a:xfrm>
            <a:off x="1807982" y="3924594"/>
            <a:ext cx="228788" cy="228788"/>
          </a:xfrm>
          <a:prstGeom prst="ellipse">
            <a:avLst/>
          </a:prstGeom>
          <a:solidFill>
            <a:srgbClr val="D402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adroTexto 6">
            <a:extLst>
              <a:ext uri="{FF2B5EF4-FFF2-40B4-BE49-F238E27FC236}">
                <a16:creationId xmlns:a16="http://schemas.microsoft.com/office/drawing/2014/main" id="{62163BF0-E858-1695-CCD1-23B7C9A1E269}"/>
              </a:ext>
            </a:extLst>
          </p:cNvPr>
          <p:cNvSpPr txBox="1"/>
          <p:nvPr/>
        </p:nvSpPr>
        <p:spPr>
          <a:xfrm>
            <a:off x="2142382" y="2897813"/>
            <a:ext cx="5979268" cy="1705595"/>
          </a:xfrm>
          <a:prstGeom prst="rect">
            <a:avLst/>
          </a:prstGeom>
          <a:noFill/>
        </p:spPr>
        <p:txBody>
          <a:bodyPr wrap="square" rtlCol="0">
            <a:spAutoFit/>
          </a:bodyPr>
          <a:lstStyle/>
          <a:p>
            <a:pPr marL="12700" marR="213360">
              <a:lnSpc>
                <a:spcPct val="100000"/>
              </a:lnSpc>
              <a:spcBef>
                <a:spcPts val="100"/>
              </a:spcBef>
            </a:pPr>
            <a:r>
              <a:rPr lang="es-MX" sz="1400" spc="-5" dirty="0">
                <a:solidFill>
                  <a:srgbClr val="013889"/>
                </a:solidFill>
                <a:latin typeface="Century Gothic" panose="020B0502020202020204" pitchFamily="34" charset="0"/>
                <a:cs typeface="Arial MT"/>
              </a:rPr>
              <a:t>El</a:t>
            </a:r>
            <a:r>
              <a:rPr lang="es-MX" sz="1400" dirty="0">
                <a:solidFill>
                  <a:srgbClr val="013889"/>
                </a:solidFill>
                <a:latin typeface="Century Gothic" panose="020B0502020202020204" pitchFamily="34" charset="0"/>
                <a:cs typeface="Arial MT"/>
              </a:rPr>
              <a:t> </a:t>
            </a:r>
            <a:r>
              <a:rPr lang="es-MX" sz="1400" spc="-10" dirty="0">
                <a:solidFill>
                  <a:srgbClr val="013889"/>
                </a:solidFill>
                <a:latin typeface="Century Gothic" panose="020B0502020202020204" pitchFamily="34" charset="0"/>
                <a:cs typeface="Arial MT"/>
              </a:rPr>
              <a:t>plan</a:t>
            </a:r>
            <a:r>
              <a:rPr lang="es-MX" sz="1400" spc="10" dirty="0">
                <a:solidFill>
                  <a:srgbClr val="013889"/>
                </a:solidFill>
                <a:latin typeface="Century Gothic" panose="020B0502020202020204" pitchFamily="34" charset="0"/>
                <a:cs typeface="Arial MT"/>
              </a:rPr>
              <a:t> </a:t>
            </a:r>
            <a:r>
              <a:rPr lang="es-MX" sz="1400" spc="-5" dirty="0">
                <a:solidFill>
                  <a:srgbClr val="013889"/>
                </a:solidFill>
                <a:latin typeface="Century Gothic" panose="020B0502020202020204" pitchFamily="34" charset="0"/>
                <a:cs typeface="Arial MT"/>
              </a:rPr>
              <a:t>estratégico</a:t>
            </a:r>
            <a:r>
              <a:rPr lang="es-MX" sz="1400" spc="10" dirty="0">
                <a:solidFill>
                  <a:srgbClr val="013889"/>
                </a:solidFill>
                <a:latin typeface="Century Gothic" panose="020B0502020202020204" pitchFamily="34" charset="0"/>
                <a:cs typeface="Arial MT"/>
              </a:rPr>
              <a:t> </a:t>
            </a:r>
            <a:r>
              <a:rPr lang="es-MX" sz="1400" spc="-5" dirty="0">
                <a:solidFill>
                  <a:srgbClr val="013889"/>
                </a:solidFill>
                <a:latin typeface="Century Gothic" panose="020B0502020202020204" pitchFamily="34" charset="0"/>
                <a:cs typeface="Arial MT"/>
              </a:rPr>
              <a:t>de</a:t>
            </a:r>
            <a:r>
              <a:rPr lang="es-MX" sz="1400" spc="-30" dirty="0">
                <a:solidFill>
                  <a:srgbClr val="013889"/>
                </a:solidFill>
                <a:latin typeface="Century Gothic" panose="020B0502020202020204" pitchFamily="34" charset="0"/>
                <a:cs typeface="Arial MT"/>
              </a:rPr>
              <a:t> </a:t>
            </a:r>
            <a:r>
              <a:rPr lang="es-MX" sz="1400" dirty="0">
                <a:solidFill>
                  <a:srgbClr val="013889"/>
                </a:solidFill>
                <a:latin typeface="Century Gothic" panose="020B0502020202020204" pitchFamily="34" charset="0"/>
                <a:cs typeface="Arial MT"/>
              </a:rPr>
              <a:t>TI,</a:t>
            </a:r>
            <a:r>
              <a:rPr lang="es-MX" sz="1400" spc="-25" dirty="0">
                <a:solidFill>
                  <a:srgbClr val="013889"/>
                </a:solidFill>
                <a:latin typeface="Century Gothic" panose="020B0502020202020204" pitchFamily="34" charset="0"/>
                <a:cs typeface="Arial MT"/>
              </a:rPr>
              <a:t> </a:t>
            </a:r>
            <a:r>
              <a:rPr lang="es-MX" sz="1400" spc="-5" dirty="0">
                <a:solidFill>
                  <a:srgbClr val="013889"/>
                </a:solidFill>
                <a:latin typeface="Century Gothic" panose="020B0502020202020204" pitchFamily="34" charset="0"/>
                <a:cs typeface="Arial MT"/>
              </a:rPr>
              <a:t>nos</a:t>
            </a:r>
            <a:r>
              <a:rPr lang="es-MX" sz="1400" spc="15" dirty="0">
                <a:solidFill>
                  <a:srgbClr val="013889"/>
                </a:solidFill>
                <a:latin typeface="Century Gothic" panose="020B0502020202020204" pitchFamily="34" charset="0"/>
                <a:cs typeface="Arial MT"/>
              </a:rPr>
              <a:t> </a:t>
            </a:r>
            <a:r>
              <a:rPr lang="es-MX" sz="1400" spc="-5" dirty="0">
                <a:solidFill>
                  <a:srgbClr val="013889"/>
                </a:solidFill>
                <a:latin typeface="Century Gothic" panose="020B0502020202020204" pitchFamily="34" charset="0"/>
                <a:cs typeface="Arial MT"/>
              </a:rPr>
              <a:t>da</a:t>
            </a:r>
            <a:r>
              <a:rPr lang="es-MX" sz="1400" spc="-10" dirty="0">
                <a:solidFill>
                  <a:srgbClr val="013889"/>
                </a:solidFill>
                <a:latin typeface="Century Gothic" panose="020B0502020202020204" pitchFamily="34" charset="0"/>
                <a:cs typeface="Arial MT"/>
              </a:rPr>
              <a:t> </a:t>
            </a:r>
            <a:r>
              <a:rPr lang="es-MX" sz="1400" spc="-5" dirty="0">
                <a:solidFill>
                  <a:srgbClr val="013889"/>
                </a:solidFill>
                <a:latin typeface="Century Gothic" panose="020B0502020202020204" pitchFamily="34" charset="0"/>
                <a:cs typeface="Arial MT"/>
              </a:rPr>
              <a:t>la</a:t>
            </a:r>
            <a:r>
              <a:rPr lang="es-MX" sz="1400" spc="5" dirty="0">
                <a:solidFill>
                  <a:srgbClr val="013889"/>
                </a:solidFill>
                <a:latin typeface="Century Gothic" panose="020B0502020202020204" pitchFamily="34" charset="0"/>
                <a:cs typeface="Arial MT"/>
              </a:rPr>
              <a:t> </a:t>
            </a:r>
            <a:r>
              <a:rPr lang="es-MX" sz="1400" spc="-5" dirty="0">
                <a:solidFill>
                  <a:srgbClr val="013889"/>
                </a:solidFill>
                <a:latin typeface="Century Gothic" panose="020B0502020202020204" pitchFamily="34" charset="0"/>
                <a:cs typeface="Arial MT"/>
              </a:rPr>
              <a:t>guía</a:t>
            </a:r>
            <a:r>
              <a:rPr lang="es-MX" sz="1400" spc="10" dirty="0">
                <a:solidFill>
                  <a:srgbClr val="013889"/>
                </a:solidFill>
                <a:latin typeface="Century Gothic" panose="020B0502020202020204" pitchFamily="34" charset="0"/>
                <a:cs typeface="Arial MT"/>
              </a:rPr>
              <a:t> </a:t>
            </a:r>
            <a:r>
              <a:rPr lang="es-MX" sz="1400" spc="-5" dirty="0">
                <a:solidFill>
                  <a:srgbClr val="013889"/>
                </a:solidFill>
                <a:latin typeface="Century Gothic" panose="020B0502020202020204" pitchFamily="34" charset="0"/>
                <a:cs typeface="Arial MT"/>
              </a:rPr>
              <a:t>para</a:t>
            </a:r>
            <a:r>
              <a:rPr lang="es-MX" sz="1400" dirty="0">
                <a:solidFill>
                  <a:srgbClr val="013889"/>
                </a:solidFill>
                <a:latin typeface="Century Gothic" panose="020B0502020202020204" pitchFamily="34" charset="0"/>
                <a:cs typeface="Arial MT"/>
              </a:rPr>
              <a:t> </a:t>
            </a:r>
            <a:r>
              <a:rPr lang="es-MX" sz="1400" spc="-5" dirty="0">
                <a:solidFill>
                  <a:srgbClr val="013889"/>
                </a:solidFill>
                <a:latin typeface="Century Gothic" panose="020B0502020202020204" pitchFamily="34" charset="0"/>
                <a:cs typeface="Arial MT"/>
              </a:rPr>
              <a:t>llevar</a:t>
            </a:r>
            <a:r>
              <a:rPr lang="es-MX" sz="1400" spc="15" dirty="0">
                <a:solidFill>
                  <a:srgbClr val="013889"/>
                </a:solidFill>
                <a:latin typeface="Century Gothic" panose="020B0502020202020204" pitchFamily="34" charset="0"/>
                <a:cs typeface="Arial MT"/>
              </a:rPr>
              <a:t> </a:t>
            </a:r>
            <a:r>
              <a:rPr lang="es-MX" sz="1400" spc="-5" dirty="0">
                <a:solidFill>
                  <a:srgbClr val="013889"/>
                </a:solidFill>
                <a:latin typeface="Century Gothic" panose="020B0502020202020204" pitchFamily="34" charset="0"/>
                <a:cs typeface="Arial MT"/>
              </a:rPr>
              <a:t>a </a:t>
            </a:r>
            <a:r>
              <a:rPr lang="es-MX" sz="1400" spc="-484" dirty="0">
                <a:solidFill>
                  <a:srgbClr val="013889"/>
                </a:solidFill>
                <a:latin typeface="Century Gothic" panose="020B0502020202020204" pitchFamily="34" charset="0"/>
                <a:cs typeface="Arial MT"/>
              </a:rPr>
              <a:t> </a:t>
            </a:r>
            <a:r>
              <a:rPr lang="es-MX" sz="1400" spc="-5" dirty="0">
                <a:solidFill>
                  <a:srgbClr val="013889"/>
                </a:solidFill>
                <a:latin typeface="Century Gothic" panose="020B0502020202020204" pitchFamily="34" charset="0"/>
                <a:cs typeface="Arial MT"/>
              </a:rPr>
              <a:t>cabo</a:t>
            </a:r>
            <a:r>
              <a:rPr lang="es-MX" sz="1400" dirty="0">
                <a:solidFill>
                  <a:srgbClr val="013889"/>
                </a:solidFill>
                <a:latin typeface="Century Gothic" panose="020B0502020202020204" pitchFamily="34" charset="0"/>
                <a:cs typeface="Arial MT"/>
              </a:rPr>
              <a:t> </a:t>
            </a:r>
            <a:r>
              <a:rPr lang="es-MX" sz="1400" spc="-5" dirty="0">
                <a:solidFill>
                  <a:srgbClr val="013889"/>
                </a:solidFill>
                <a:latin typeface="Century Gothic" panose="020B0502020202020204" pitchFamily="34" charset="0"/>
                <a:cs typeface="Arial MT"/>
              </a:rPr>
              <a:t>una</a:t>
            </a:r>
            <a:r>
              <a:rPr lang="es-MX" sz="1400" dirty="0">
                <a:solidFill>
                  <a:srgbClr val="013889"/>
                </a:solidFill>
                <a:latin typeface="Century Gothic" panose="020B0502020202020204" pitchFamily="34" charset="0"/>
                <a:cs typeface="Arial MT"/>
              </a:rPr>
              <a:t> </a:t>
            </a:r>
            <a:r>
              <a:rPr lang="es-MX" sz="1400" spc="-5" dirty="0">
                <a:solidFill>
                  <a:srgbClr val="013889"/>
                </a:solidFill>
                <a:latin typeface="Century Gothic" panose="020B0502020202020204" pitchFamily="34" charset="0"/>
                <a:cs typeface="Arial MT"/>
              </a:rPr>
              <a:t>implementación</a:t>
            </a:r>
            <a:r>
              <a:rPr lang="es-MX" sz="1400" spc="25" dirty="0">
                <a:solidFill>
                  <a:srgbClr val="013889"/>
                </a:solidFill>
                <a:latin typeface="Century Gothic" panose="020B0502020202020204" pitchFamily="34" charset="0"/>
                <a:cs typeface="Arial MT"/>
              </a:rPr>
              <a:t> </a:t>
            </a:r>
            <a:r>
              <a:rPr lang="es-MX" sz="1400" spc="-5" dirty="0">
                <a:solidFill>
                  <a:srgbClr val="013889"/>
                </a:solidFill>
                <a:latin typeface="Century Gothic" panose="020B0502020202020204" pitchFamily="34" charset="0"/>
                <a:cs typeface="Arial MT"/>
              </a:rPr>
              <a:t>adecuado</a:t>
            </a:r>
            <a:r>
              <a:rPr lang="es-MX" sz="1400" spc="20" dirty="0">
                <a:solidFill>
                  <a:srgbClr val="013889"/>
                </a:solidFill>
                <a:latin typeface="Century Gothic" panose="020B0502020202020204" pitchFamily="34" charset="0"/>
                <a:cs typeface="Arial MT"/>
              </a:rPr>
              <a:t> </a:t>
            </a:r>
            <a:r>
              <a:rPr lang="es-MX" sz="1400" spc="-5" dirty="0">
                <a:solidFill>
                  <a:srgbClr val="013889"/>
                </a:solidFill>
                <a:latin typeface="Century Gothic" panose="020B0502020202020204" pitchFamily="34" charset="0"/>
                <a:cs typeface="Arial MT"/>
              </a:rPr>
              <a:t>al</a:t>
            </a:r>
            <a:r>
              <a:rPr lang="es-MX" sz="1400" spc="-15" dirty="0">
                <a:solidFill>
                  <a:srgbClr val="013889"/>
                </a:solidFill>
                <a:latin typeface="Century Gothic" panose="020B0502020202020204" pitchFamily="34" charset="0"/>
                <a:cs typeface="Arial MT"/>
              </a:rPr>
              <a:t> </a:t>
            </a:r>
            <a:r>
              <a:rPr lang="es-MX" sz="1400" spc="-5" dirty="0">
                <a:solidFill>
                  <a:srgbClr val="013889"/>
                </a:solidFill>
                <a:latin typeface="Century Gothic" panose="020B0502020202020204" pitchFamily="34" charset="0"/>
                <a:cs typeface="Arial MT"/>
              </a:rPr>
              <a:t>negocio</a:t>
            </a:r>
          </a:p>
          <a:p>
            <a:pPr marL="12700" marR="213360">
              <a:lnSpc>
                <a:spcPct val="100000"/>
              </a:lnSpc>
              <a:spcBef>
                <a:spcPts val="100"/>
              </a:spcBef>
            </a:pPr>
            <a:endParaRPr lang="es-MX" sz="1400" dirty="0">
              <a:solidFill>
                <a:srgbClr val="013889"/>
              </a:solidFill>
              <a:latin typeface="Century Gothic" panose="020B0502020202020204" pitchFamily="34" charset="0"/>
              <a:cs typeface="Arial MT"/>
            </a:endParaRPr>
          </a:p>
          <a:p>
            <a:pPr>
              <a:lnSpc>
                <a:spcPct val="100000"/>
              </a:lnSpc>
              <a:spcBef>
                <a:spcPts val="5"/>
              </a:spcBef>
            </a:pPr>
            <a:endParaRPr lang="es-MX" sz="2000" dirty="0">
              <a:solidFill>
                <a:srgbClr val="013889"/>
              </a:solidFill>
              <a:latin typeface="Century Gothic" panose="020B0502020202020204" pitchFamily="34" charset="0"/>
              <a:cs typeface="Arial MT"/>
            </a:endParaRPr>
          </a:p>
          <a:p>
            <a:pPr marL="12700" marR="5080">
              <a:lnSpc>
                <a:spcPct val="100000"/>
              </a:lnSpc>
            </a:pPr>
            <a:r>
              <a:rPr lang="es-MX" sz="1400" spc="-5" dirty="0">
                <a:solidFill>
                  <a:srgbClr val="013889"/>
                </a:solidFill>
                <a:latin typeface="Century Gothic" panose="020B0502020202020204" pitchFamily="34" charset="0"/>
                <a:cs typeface="Arial MT"/>
              </a:rPr>
              <a:t>La</a:t>
            </a:r>
            <a:r>
              <a:rPr lang="es-MX" sz="1400" dirty="0">
                <a:solidFill>
                  <a:srgbClr val="013889"/>
                </a:solidFill>
                <a:latin typeface="Century Gothic" panose="020B0502020202020204" pitchFamily="34" charset="0"/>
                <a:cs typeface="Arial MT"/>
              </a:rPr>
              <a:t> </a:t>
            </a:r>
            <a:r>
              <a:rPr lang="es-MX" sz="1400" spc="-5" dirty="0">
                <a:solidFill>
                  <a:srgbClr val="013889"/>
                </a:solidFill>
                <a:latin typeface="Century Gothic" panose="020B0502020202020204" pitchFamily="34" charset="0"/>
                <a:cs typeface="Arial MT"/>
              </a:rPr>
              <a:t>importancia</a:t>
            </a:r>
            <a:r>
              <a:rPr lang="es-MX" sz="1400" spc="25" dirty="0">
                <a:solidFill>
                  <a:srgbClr val="013889"/>
                </a:solidFill>
                <a:latin typeface="Century Gothic" panose="020B0502020202020204" pitchFamily="34" charset="0"/>
                <a:cs typeface="Arial MT"/>
              </a:rPr>
              <a:t> </a:t>
            </a:r>
            <a:r>
              <a:rPr lang="es-MX" sz="1400" spc="-5" dirty="0">
                <a:solidFill>
                  <a:srgbClr val="013889"/>
                </a:solidFill>
                <a:latin typeface="Century Gothic" panose="020B0502020202020204" pitchFamily="34" charset="0"/>
                <a:cs typeface="Arial MT"/>
              </a:rPr>
              <a:t>de implementar</a:t>
            </a:r>
            <a:r>
              <a:rPr lang="es-MX" sz="1400" spc="30" dirty="0">
                <a:solidFill>
                  <a:srgbClr val="013889"/>
                </a:solidFill>
                <a:latin typeface="Century Gothic" panose="020B0502020202020204" pitchFamily="34" charset="0"/>
                <a:cs typeface="Arial MT"/>
              </a:rPr>
              <a:t> </a:t>
            </a:r>
            <a:r>
              <a:rPr lang="es-MX" sz="1400" spc="-5" dirty="0">
                <a:solidFill>
                  <a:srgbClr val="013889"/>
                </a:solidFill>
                <a:latin typeface="Century Gothic" panose="020B0502020202020204" pitchFamily="34" charset="0"/>
                <a:cs typeface="Arial MT"/>
              </a:rPr>
              <a:t>un Plan</a:t>
            </a:r>
            <a:r>
              <a:rPr lang="es-MX" sz="1400" spc="10" dirty="0">
                <a:solidFill>
                  <a:srgbClr val="013889"/>
                </a:solidFill>
                <a:latin typeface="Century Gothic" panose="020B0502020202020204" pitchFamily="34" charset="0"/>
                <a:cs typeface="Arial MT"/>
              </a:rPr>
              <a:t> </a:t>
            </a:r>
            <a:r>
              <a:rPr lang="es-MX" sz="1400" spc="-5" dirty="0" err="1">
                <a:solidFill>
                  <a:srgbClr val="013889"/>
                </a:solidFill>
                <a:latin typeface="Century Gothic" panose="020B0502020202020204" pitchFamily="34" charset="0"/>
                <a:cs typeface="Arial MT"/>
              </a:rPr>
              <a:t>Estrategico</a:t>
            </a:r>
            <a:r>
              <a:rPr lang="es-MX" sz="1400" spc="-5" dirty="0">
                <a:solidFill>
                  <a:srgbClr val="013889"/>
                </a:solidFill>
                <a:latin typeface="Century Gothic" panose="020B0502020202020204" pitchFamily="34" charset="0"/>
                <a:cs typeface="Arial MT"/>
              </a:rPr>
              <a:t>,</a:t>
            </a:r>
            <a:r>
              <a:rPr lang="es-MX" sz="1400" spc="10" dirty="0">
                <a:solidFill>
                  <a:srgbClr val="013889"/>
                </a:solidFill>
                <a:latin typeface="Century Gothic" panose="020B0502020202020204" pitchFamily="34" charset="0"/>
                <a:cs typeface="Arial MT"/>
              </a:rPr>
              <a:t> </a:t>
            </a:r>
            <a:r>
              <a:rPr lang="es-MX" sz="1400" spc="-5" dirty="0">
                <a:solidFill>
                  <a:srgbClr val="013889"/>
                </a:solidFill>
                <a:latin typeface="Century Gothic" panose="020B0502020202020204" pitchFamily="34" charset="0"/>
                <a:cs typeface="Arial MT"/>
              </a:rPr>
              <a:t>es </a:t>
            </a:r>
            <a:r>
              <a:rPr lang="es-MX" sz="1400" spc="-484" dirty="0">
                <a:solidFill>
                  <a:srgbClr val="013889"/>
                </a:solidFill>
                <a:latin typeface="Century Gothic" panose="020B0502020202020204" pitchFamily="34" charset="0"/>
                <a:cs typeface="Arial MT"/>
              </a:rPr>
              <a:t> </a:t>
            </a:r>
            <a:r>
              <a:rPr lang="es-MX" sz="1400" spc="-5" dirty="0">
                <a:solidFill>
                  <a:srgbClr val="013889"/>
                </a:solidFill>
                <a:latin typeface="Century Gothic" panose="020B0502020202020204" pitchFamily="34" charset="0"/>
                <a:cs typeface="Arial MT"/>
              </a:rPr>
              <a:t>lograr</a:t>
            </a:r>
            <a:r>
              <a:rPr lang="es-MX" sz="1400" spc="10" dirty="0">
                <a:solidFill>
                  <a:srgbClr val="013889"/>
                </a:solidFill>
                <a:latin typeface="Century Gothic" panose="020B0502020202020204" pitchFamily="34" charset="0"/>
                <a:cs typeface="Arial MT"/>
              </a:rPr>
              <a:t> </a:t>
            </a:r>
            <a:r>
              <a:rPr lang="es-MX" sz="1400" spc="-5" dirty="0">
                <a:solidFill>
                  <a:srgbClr val="013889"/>
                </a:solidFill>
                <a:latin typeface="Century Gothic" panose="020B0502020202020204" pitchFamily="34" charset="0"/>
                <a:cs typeface="Arial MT"/>
              </a:rPr>
              <a:t>los</a:t>
            </a:r>
            <a:r>
              <a:rPr lang="es-MX" sz="1400" dirty="0">
                <a:solidFill>
                  <a:srgbClr val="013889"/>
                </a:solidFill>
                <a:latin typeface="Century Gothic" panose="020B0502020202020204" pitchFamily="34" charset="0"/>
                <a:cs typeface="Arial MT"/>
              </a:rPr>
              <a:t> </a:t>
            </a:r>
            <a:r>
              <a:rPr lang="es-MX" sz="1400" spc="-5" dirty="0">
                <a:solidFill>
                  <a:srgbClr val="013889"/>
                </a:solidFill>
                <a:latin typeface="Century Gothic" panose="020B0502020202020204" pitchFamily="34" charset="0"/>
                <a:cs typeface="Arial MT"/>
              </a:rPr>
              <a:t>objetivos,</a:t>
            </a:r>
            <a:r>
              <a:rPr lang="es-MX" sz="1400" spc="15" dirty="0">
                <a:solidFill>
                  <a:srgbClr val="013889"/>
                </a:solidFill>
                <a:latin typeface="Century Gothic" panose="020B0502020202020204" pitchFamily="34" charset="0"/>
                <a:cs typeface="Arial MT"/>
              </a:rPr>
              <a:t> </a:t>
            </a:r>
            <a:r>
              <a:rPr lang="es-MX" sz="1400" dirty="0">
                <a:solidFill>
                  <a:srgbClr val="013889"/>
                </a:solidFill>
                <a:latin typeface="Century Gothic" panose="020B0502020202020204" pitchFamily="34" charset="0"/>
                <a:cs typeface="Arial MT"/>
              </a:rPr>
              <a:t>y</a:t>
            </a:r>
            <a:r>
              <a:rPr lang="es-MX" sz="1400" spc="5" dirty="0">
                <a:solidFill>
                  <a:srgbClr val="013889"/>
                </a:solidFill>
                <a:latin typeface="Century Gothic" panose="020B0502020202020204" pitchFamily="34" charset="0"/>
                <a:cs typeface="Arial MT"/>
              </a:rPr>
              <a:t> </a:t>
            </a:r>
            <a:r>
              <a:rPr lang="es-MX" sz="1400" spc="-5" dirty="0">
                <a:solidFill>
                  <a:srgbClr val="013889"/>
                </a:solidFill>
                <a:latin typeface="Century Gothic" panose="020B0502020202020204" pitchFamily="34" charset="0"/>
                <a:cs typeface="Arial MT"/>
              </a:rPr>
              <a:t>metas</a:t>
            </a:r>
            <a:r>
              <a:rPr lang="es-MX" sz="1400" dirty="0">
                <a:solidFill>
                  <a:srgbClr val="013889"/>
                </a:solidFill>
                <a:latin typeface="Century Gothic" panose="020B0502020202020204" pitchFamily="34" charset="0"/>
                <a:cs typeface="Arial MT"/>
              </a:rPr>
              <a:t> </a:t>
            </a:r>
            <a:r>
              <a:rPr lang="es-MX" sz="1400" spc="-5" dirty="0">
                <a:solidFill>
                  <a:srgbClr val="013889"/>
                </a:solidFill>
                <a:latin typeface="Century Gothic" panose="020B0502020202020204" pitchFamily="34" charset="0"/>
                <a:cs typeface="Arial MT"/>
              </a:rPr>
              <a:t>para</a:t>
            </a:r>
            <a:r>
              <a:rPr lang="es-MX" sz="1400" spc="10" dirty="0">
                <a:solidFill>
                  <a:srgbClr val="013889"/>
                </a:solidFill>
                <a:latin typeface="Century Gothic" panose="020B0502020202020204" pitchFamily="34" charset="0"/>
                <a:cs typeface="Arial MT"/>
              </a:rPr>
              <a:t> </a:t>
            </a:r>
            <a:r>
              <a:rPr lang="es-MX" sz="1400" spc="-5" dirty="0">
                <a:solidFill>
                  <a:srgbClr val="013889"/>
                </a:solidFill>
                <a:latin typeface="Century Gothic" panose="020B0502020202020204" pitchFamily="34" charset="0"/>
                <a:cs typeface="Arial MT"/>
              </a:rPr>
              <a:t>rentabilizar</a:t>
            </a:r>
            <a:r>
              <a:rPr lang="es-MX" sz="1400" spc="30" dirty="0">
                <a:solidFill>
                  <a:srgbClr val="013889"/>
                </a:solidFill>
                <a:latin typeface="Century Gothic" panose="020B0502020202020204" pitchFamily="34" charset="0"/>
                <a:cs typeface="Arial MT"/>
              </a:rPr>
              <a:t> </a:t>
            </a:r>
            <a:r>
              <a:rPr lang="es-MX" sz="1400" spc="-10" dirty="0">
                <a:solidFill>
                  <a:srgbClr val="013889"/>
                </a:solidFill>
                <a:latin typeface="Century Gothic" panose="020B0502020202020204" pitchFamily="34" charset="0"/>
                <a:cs typeface="Arial MT"/>
              </a:rPr>
              <a:t>una </a:t>
            </a:r>
            <a:r>
              <a:rPr lang="es-MX" sz="1400" spc="-5" dirty="0">
                <a:solidFill>
                  <a:srgbClr val="013889"/>
                </a:solidFill>
                <a:latin typeface="Century Gothic" panose="020B0502020202020204" pitchFamily="34" charset="0"/>
                <a:cs typeface="Arial MT"/>
              </a:rPr>
              <a:t> organización</a:t>
            </a:r>
            <a:endParaRPr lang="es-MX" sz="1400" dirty="0">
              <a:solidFill>
                <a:srgbClr val="013889"/>
              </a:solidFill>
              <a:latin typeface="Century Gothic" panose="020B0502020202020204" pitchFamily="34" charset="0"/>
              <a:cs typeface="Arial MT"/>
            </a:endParaRPr>
          </a:p>
          <a:p>
            <a:endParaRPr lang="en-US" sz="1400" dirty="0">
              <a:solidFill>
                <a:srgbClr val="013889"/>
              </a:solidFill>
              <a:latin typeface="Century Gothic" panose="020B0502020202020204" pitchFamily="34" charset="0"/>
              <a:cs typeface="Arial" panose="020B0604020202020204" pitchFamily="34" charset="0"/>
            </a:endParaRPr>
          </a:p>
        </p:txBody>
      </p:sp>
    </p:spTree>
    <p:extLst>
      <p:ext uri="{BB962C8B-B14F-4D97-AF65-F5344CB8AC3E}">
        <p14:creationId xmlns:p14="http://schemas.microsoft.com/office/powerpoint/2010/main" val="4164174615"/>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272"/>
            <a:ext cx="9144000" cy="6095456"/>
          </a:xfrm>
          <a:prstGeom prst="rect">
            <a:avLst/>
          </a:prstGeom>
        </p:spPr>
      </p:pic>
      <p:sp>
        <p:nvSpPr>
          <p:cNvPr id="12" name="Rectángulo 11"/>
          <p:cNvSpPr/>
          <p:nvPr/>
        </p:nvSpPr>
        <p:spPr>
          <a:xfrm>
            <a:off x="0" y="3648"/>
            <a:ext cx="9143999" cy="6858000"/>
          </a:xfrm>
          <a:prstGeom prst="rect">
            <a:avLst/>
          </a:prstGeom>
          <a:gradFill flip="none" rotWithShape="1">
            <a:gsLst>
              <a:gs pos="10000">
                <a:srgbClr val="EC035F">
                  <a:shade val="30000"/>
                  <a:satMod val="115000"/>
                  <a:alpha val="8000"/>
                </a:srgbClr>
              </a:gs>
              <a:gs pos="56000">
                <a:srgbClr val="002864"/>
              </a:gs>
              <a:gs pos="72000">
                <a:srgbClr val="15006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n 7"/>
          <p:cNvPicPr>
            <a:picLocks noChangeAspect="1"/>
          </p:cNvPicPr>
          <p:nvPr/>
        </p:nvPicPr>
        <p:blipFill rotWithShape="1">
          <a:blip r:embed="rId3" cstate="print">
            <a:lum bright="70000" contrast="-70000"/>
            <a:extLst>
              <a:ext uri="{BEBA8EAE-BF5A-486C-A8C5-ECC9F3942E4B}">
                <a14:imgProps xmlns:a14="http://schemas.microsoft.com/office/drawing/2010/main">
                  <a14:imgLayer r:embed="rId4">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349107" y="5754769"/>
            <a:ext cx="688874" cy="985662"/>
          </a:xfrm>
          <a:prstGeom prst="rect">
            <a:avLst/>
          </a:prstGeom>
        </p:spPr>
      </p:pic>
      <p:pic>
        <p:nvPicPr>
          <p:cNvPr id="9" name="Imagen 8"/>
          <p:cNvPicPr>
            <a:picLocks noChangeAspect="1"/>
          </p:cNvPicPr>
          <p:nvPr/>
        </p:nvPicPr>
        <p:blipFill rotWithShape="1">
          <a:blip r:embed="rId5" cstate="print">
            <a:extLst>
              <a:ext uri="{28A0092B-C50C-407E-A947-70E740481C1C}">
                <a14:useLocalDpi xmlns:a14="http://schemas.microsoft.com/office/drawing/2010/main" val="0"/>
              </a:ext>
            </a:extLst>
          </a:blip>
          <a:srcRect b="61481"/>
          <a:stretch/>
        </p:blipFill>
        <p:spPr>
          <a:xfrm>
            <a:off x="3416577" y="1986514"/>
            <a:ext cx="2310844" cy="375867"/>
          </a:xfrm>
          <a:prstGeom prst="rect">
            <a:avLst/>
          </a:prstGeom>
        </p:spPr>
      </p:pic>
      <p:pic>
        <p:nvPicPr>
          <p:cNvPr id="11" name="Imagen 10"/>
          <p:cNvPicPr>
            <a:picLocks noChangeAspect="1"/>
          </p:cNvPicPr>
          <p:nvPr/>
        </p:nvPicPr>
        <p:blipFill rotWithShape="1">
          <a:blip r:embed="rId6" cstate="print">
            <a:extLst>
              <a:ext uri="{28A0092B-C50C-407E-A947-70E740481C1C}">
                <a14:useLocalDpi xmlns:a14="http://schemas.microsoft.com/office/drawing/2010/main" val="0"/>
              </a:ext>
            </a:extLst>
          </a:blip>
          <a:srcRect r="53017" b="55320"/>
          <a:stretch/>
        </p:blipFill>
        <p:spPr>
          <a:xfrm>
            <a:off x="7216357" y="4074956"/>
            <a:ext cx="2438788" cy="2316513"/>
          </a:xfrm>
          <a:prstGeom prst="rect">
            <a:avLst/>
          </a:prstGeom>
        </p:spPr>
      </p:pic>
    </p:spTree>
    <p:extLst>
      <p:ext uri="{BB962C8B-B14F-4D97-AF65-F5344CB8AC3E}">
        <p14:creationId xmlns:p14="http://schemas.microsoft.com/office/powerpoint/2010/main" val="41092321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2">
            <a:extLst>
              <a:ext uri="{28A0092B-C50C-407E-A947-70E740481C1C}">
                <a14:useLocalDpi xmlns:a14="http://schemas.microsoft.com/office/drawing/2010/main" val="0"/>
              </a:ext>
            </a:extLst>
          </a:blip>
          <a:srcRect l="36250"/>
          <a:stretch/>
        </p:blipFill>
        <p:spPr>
          <a:xfrm>
            <a:off x="1123949" y="322747"/>
            <a:ext cx="6257925" cy="6544235"/>
          </a:xfrm>
          <a:prstGeom prst="rect">
            <a:avLst/>
          </a:prstGeom>
        </p:spPr>
      </p:pic>
      <p:sp>
        <p:nvSpPr>
          <p:cNvPr id="8" name="Rectángulo 7"/>
          <p:cNvSpPr/>
          <p:nvPr/>
        </p:nvSpPr>
        <p:spPr>
          <a:xfrm>
            <a:off x="0" y="3648"/>
            <a:ext cx="9143999" cy="6858000"/>
          </a:xfrm>
          <a:prstGeom prst="rect">
            <a:avLst/>
          </a:prstGeom>
          <a:gradFill flip="none" rotWithShape="1">
            <a:gsLst>
              <a:gs pos="0">
                <a:srgbClr val="EC035F">
                  <a:shade val="30000"/>
                  <a:satMod val="115000"/>
                  <a:alpha val="8000"/>
                </a:srgbClr>
              </a:gs>
              <a:gs pos="52000">
                <a:srgbClr val="002864"/>
              </a:gs>
              <a:gs pos="72000">
                <a:srgbClr val="15006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n 10"/>
          <p:cNvPicPr>
            <a:picLocks noChangeAspect="1"/>
          </p:cNvPicPr>
          <p:nvPr/>
        </p:nvPicPr>
        <p:blipFill rotWithShape="1">
          <a:blip r:embed="rId3" cstate="print">
            <a:extLst>
              <a:ext uri="{28A0092B-C50C-407E-A947-70E740481C1C}">
                <a14:useLocalDpi xmlns:a14="http://schemas.microsoft.com/office/drawing/2010/main" val="0"/>
              </a:ext>
            </a:extLst>
          </a:blip>
          <a:srcRect t="54664"/>
          <a:stretch/>
        </p:blipFill>
        <p:spPr>
          <a:xfrm>
            <a:off x="1123949" y="1602950"/>
            <a:ext cx="2449369" cy="468905"/>
          </a:xfrm>
          <a:prstGeom prst="rect">
            <a:avLst/>
          </a:prstGeom>
        </p:spPr>
      </p:pic>
      <p:pic>
        <p:nvPicPr>
          <p:cNvPr id="13" name="Imagen 12"/>
          <p:cNvPicPr>
            <a:picLocks noChangeAspect="1"/>
          </p:cNvPicPr>
          <p:nvPr/>
        </p:nvPicPr>
        <p:blipFill rotWithShape="1">
          <a:blip r:embed="rId4" cstate="print">
            <a:lum bright="70000" contrast="-70000"/>
            <a:extLst>
              <a:ext uri="{BEBA8EAE-BF5A-486C-A8C5-ECC9F3942E4B}">
                <a14:imgProps xmlns:a14="http://schemas.microsoft.com/office/drawing/2010/main">
                  <a14:imgLayer r:embed="rId5">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8349107" y="5754769"/>
            <a:ext cx="688874" cy="985662"/>
          </a:xfrm>
          <a:prstGeom prst="rect">
            <a:avLst/>
          </a:prstGeom>
        </p:spPr>
      </p:pic>
    </p:spTree>
    <p:extLst>
      <p:ext uri="{BB962C8B-B14F-4D97-AF65-F5344CB8AC3E}">
        <p14:creationId xmlns:p14="http://schemas.microsoft.com/office/powerpoint/2010/main" val="235615132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73164AE0-4D74-4A65-985D-4663F23F55A2}"/>
              </a:ext>
            </a:extLst>
          </p:cNvPr>
          <p:cNvSpPr/>
          <p:nvPr/>
        </p:nvSpPr>
        <p:spPr>
          <a:xfrm>
            <a:off x="0" y="0"/>
            <a:ext cx="9144000" cy="6857999"/>
          </a:xfrm>
          <a:prstGeom prst="rect">
            <a:avLst/>
          </a:prstGeom>
          <a:gradFill flip="none" rotWithShape="1">
            <a:gsLst>
              <a:gs pos="0">
                <a:srgbClr val="014CBB"/>
              </a:gs>
              <a:gs pos="80000">
                <a:srgbClr val="001C4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350" dirty="0"/>
          </a:p>
        </p:txBody>
      </p:sp>
      <p:pic>
        <p:nvPicPr>
          <p:cNvPr id="5" name="Picture 4" descr="Resultado de imagen para avion silueta png">
            <a:extLst>
              <a:ext uri="{FF2B5EF4-FFF2-40B4-BE49-F238E27FC236}">
                <a16:creationId xmlns:a16="http://schemas.microsoft.com/office/drawing/2014/main" id="{10A086D5-F53A-4FF3-815A-9A050312DE62}"/>
              </a:ext>
            </a:extLst>
          </p:cNvPr>
          <p:cNvPicPr>
            <a:picLocks noChangeAspect="1" noChangeArrowheads="1"/>
          </p:cNvPicPr>
          <p:nvPr/>
        </p:nvPicPr>
        <p:blipFill>
          <a:blip r:embed="rId2">
            <a:lum bright="70000" contrast="-7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544272" y="1280113"/>
            <a:ext cx="2055456" cy="2148886"/>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4">
            <a:extLst>
              <a:ext uri="{FF2B5EF4-FFF2-40B4-BE49-F238E27FC236}">
                <a16:creationId xmlns:a16="http://schemas.microsoft.com/office/drawing/2014/main" id="{29DB83B5-8887-4804-829F-198FDB03ABA1}"/>
              </a:ext>
            </a:extLst>
          </p:cNvPr>
          <p:cNvSpPr txBox="1"/>
          <p:nvPr/>
        </p:nvSpPr>
        <p:spPr>
          <a:xfrm>
            <a:off x="0" y="4098389"/>
            <a:ext cx="8782050" cy="2215991"/>
          </a:xfrm>
          <a:prstGeom prst="rect">
            <a:avLst/>
          </a:prstGeom>
          <a:noFill/>
        </p:spPr>
        <p:txBody>
          <a:bodyPr wrap="square" rtlCol="0" anchor="t">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MX" sz="1200" i="1" u="sng" dirty="0">
                <a:solidFill>
                  <a:schemeClr val="bg1"/>
                </a:solidFill>
                <a:effectLst/>
                <a:latin typeface="Century Gothic" panose="020B0502020202020204" pitchFamily="34" charset="0"/>
                <a:hlinkClick r:id="rId4">
                  <a:extLst>
                    <a:ext uri="{A12FA001-AC4F-418D-AE19-62706E023703}">
                      <ahyp:hlinkClr xmlns:ahyp="http://schemas.microsoft.com/office/drawing/2018/hyperlinkcolor" val="tx"/>
                    </a:ext>
                  </a:extLst>
                </a:hlinkClick>
              </a:rPr>
              <a:t>El liderazgo</a:t>
            </a:r>
            <a:r>
              <a:rPr lang="es-MX" sz="1200" b="0" i="1" dirty="0">
                <a:solidFill>
                  <a:schemeClr val="bg1"/>
                </a:solidFill>
                <a:effectLst/>
                <a:latin typeface="Century Gothic" panose="020B0502020202020204" pitchFamily="34" charset="0"/>
              </a:rPr>
              <a:t> se refiere a la capacidad de iniciar una visión y dirección, para capacitar y motivar a las personas a alcanzar el éxito y para unir a otros hacia un propósito común. Es un componente crítico de la gestión de proyectos y ha sido la fuente de algunas excelentes e inspiradoras frases para los gerentes de proyectos.</a:t>
            </a:r>
          </a:p>
          <a:p>
            <a:pPr algn="ctr"/>
            <a:endParaRPr lang="es-MX" sz="1200" b="0" i="1" dirty="0">
              <a:solidFill>
                <a:schemeClr val="bg1"/>
              </a:solidFill>
              <a:effectLst/>
              <a:latin typeface="Century Gothic" panose="020B0502020202020204" pitchFamily="34" charset="0"/>
            </a:endParaRPr>
          </a:p>
          <a:p>
            <a:pPr algn="l"/>
            <a:r>
              <a:rPr lang="es-MX" sz="1200" b="0" i="1" dirty="0">
                <a:solidFill>
                  <a:schemeClr val="bg1"/>
                </a:solidFill>
                <a:effectLst/>
                <a:latin typeface="Century Gothic" panose="020B0502020202020204" pitchFamily="34" charset="0"/>
              </a:rPr>
              <a:t>“Si sus acciones inspiran a otros a soñar más, aprender más, hacer más y convertirse en más, usted es un líder” ~ John Quincy Adams</a:t>
            </a:r>
          </a:p>
          <a:p>
            <a:pPr algn="l"/>
            <a:endParaRPr lang="es-MX" sz="1200" b="0" i="1" dirty="0">
              <a:solidFill>
                <a:schemeClr val="bg1"/>
              </a:solidFill>
              <a:effectLst/>
              <a:latin typeface="Century Gothic" panose="020B0502020202020204" pitchFamily="34" charset="0"/>
            </a:endParaRPr>
          </a:p>
          <a:p>
            <a:pPr algn="l"/>
            <a:r>
              <a:rPr lang="es-MX" sz="1200" b="0" i="1" dirty="0">
                <a:solidFill>
                  <a:schemeClr val="bg1"/>
                </a:solidFill>
                <a:effectLst/>
                <a:latin typeface="Century Gothic" panose="020B0502020202020204" pitchFamily="34" charset="0"/>
              </a:rPr>
              <a:t>” El liderazgo es el arte de conseguir que alguien más haga lo que usted quiere que haga porque él quiere hacerlo ”. ~ Dwight D. Eisenhower</a:t>
            </a:r>
          </a:p>
          <a:p>
            <a:pPr algn="ctr"/>
            <a:endParaRPr lang="es-CO" sz="1200" b="1" i="1" dirty="0">
              <a:solidFill>
                <a:schemeClr val="bg1"/>
              </a:solidFill>
              <a:latin typeface="Century Gothic" panose="020B0502020202020204" pitchFamily="34" charset="0"/>
              <a:ea typeface="Verdana" panose="020B0604030504040204" pitchFamily="34" charset="0"/>
            </a:endParaRPr>
          </a:p>
          <a:p>
            <a:pPr algn="ctr"/>
            <a:endParaRPr lang="es-ES" b="1" dirty="0">
              <a:solidFill>
                <a:schemeClr val="bg1"/>
              </a:solidFill>
              <a:latin typeface="Contradiction" panose="02000500000000000000" pitchFamily="50" charset="0"/>
              <a:ea typeface="Verdana" panose="020B0604030504040204" pitchFamily="34" charset="0"/>
            </a:endParaRPr>
          </a:p>
        </p:txBody>
      </p:sp>
      <p:cxnSp>
        <p:nvCxnSpPr>
          <p:cNvPr id="3" name="Conector recto 2"/>
          <p:cNvCxnSpPr/>
          <p:nvPr/>
        </p:nvCxnSpPr>
        <p:spPr>
          <a:xfrm flipV="1">
            <a:off x="6195526" y="3935102"/>
            <a:ext cx="93306" cy="16328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0481371"/>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73164AE0-4D74-4A65-985D-4663F23F55A2}"/>
              </a:ext>
            </a:extLst>
          </p:cNvPr>
          <p:cNvSpPr/>
          <p:nvPr/>
        </p:nvSpPr>
        <p:spPr>
          <a:xfrm>
            <a:off x="0" y="0"/>
            <a:ext cx="9144000" cy="6857999"/>
          </a:xfrm>
          <a:prstGeom prst="rect">
            <a:avLst/>
          </a:prstGeom>
          <a:gradFill flip="none" rotWithShape="1">
            <a:gsLst>
              <a:gs pos="0">
                <a:srgbClr val="D40257"/>
              </a:gs>
              <a:gs pos="40000">
                <a:srgbClr val="013889"/>
              </a:gs>
              <a:gs pos="80000">
                <a:srgbClr val="001C4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CO" sz="1350" dirty="0"/>
          </a:p>
        </p:txBody>
      </p:sp>
      <p:pic>
        <p:nvPicPr>
          <p:cNvPr id="13" name="Imagen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02025" y="728854"/>
            <a:ext cx="4526715" cy="5623621"/>
          </a:xfrm>
          <a:prstGeom prst="rect">
            <a:avLst/>
          </a:prstGeom>
        </p:spPr>
      </p:pic>
      <p:sp>
        <p:nvSpPr>
          <p:cNvPr id="4" name="Elipse 3"/>
          <p:cNvSpPr/>
          <p:nvPr/>
        </p:nvSpPr>
        <p:spPr>
          <a:xfrm>
            <a:off x="3030852" y="1770294"/>
            <a:ext cx="3082296" cy="3082296"/>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uadroTexto 1"/>
          <p:cNvSpPr txBox="1"/>
          <p:nvPr/>
        </p:nvSpPr>
        <p:spPr>
          <a:xfrm>
            <a:off x="3214096" y="2895943"/>
            <a:ext cx="2715808" cy="830997"/>
          </a:xfrm>
          <a:prstGeom prst="rect">
            <a:avLst/>
          </a:prstGeom>
          <a:noFill/>
        </p:spPr>
        <p:txBody>
          <a:bodyPr wrap="none" rtlCol="0">
            <a:spAutoFit/>
          </a:bodyPr>
          <a:lstStyle/>
          <a:p>
            <a:pPr algn="ctr"/>
            <a:r>
              <a:rPr lang="es-CO" sz="2400" b="1" dirty="0">
                <a:solidFill>
                  <a:schemeClr val="bg1"/>
                </a:solidFill>
                <a:latin typeface="Century Gothic" panose="020B0502020202020204" pitchFamily="34" charset="0"/>
              </a:rPr>
              <a:t>INICIO RECURSO </a:t>
            </a:r>
          </a:p>
          <a:p>
            <a:pPr algn="ctr"/>
            <a:r>
              <a:rPr lang="es-CO" sz="2400" b="1" dirty="0">
                <a:solidFill>
                  <a:schemeClr val="bg1"/>
                </a:solidFill>
                <a:latin typeface="Century Gothic" panose="020B0502020202020204" pitchFamily="34" charset="0"/>
              </a:rPr>
              <a:t>MULTIMEDIA</a:t>
            </a:r>
          </a:p>
        </p:txBody>
      </p:sp>
      <p:sp>
        <p:nvSpPr>
          <p:cNvPr id="6" name="CuadroTexto 5"/>
          <p:cNvSpPr txBox="1"/>
          <p:nvPr/>
        </p:nvSpPr>
        <p:spPr>
          <a:xfrm>
            <a:off x="115260" y="5667481"/>
            <a:ext cx="8790615" cy="923330"/>
          </a:xfrm>
          <a:prstGeom prst="rect">
            <a:avLst/>
          </a:prstGeom>
          <a:noFill/>
        </p:spPr>
        <p:txBody>
          <a:bodyPr wrap="square" rtlCol="0">
            <a:spAutoFit/>
          </a:bodyPr>
          <a:lstStyle/>
          <a:p>
            <a:r>
              <a:rPr lang="es-CO" dirty="0">
                <a:solidFill>
                  <a:schemeClr val="bg1"/>
                </a:solidFill>
              </a:rPr>
              <a:t>Para acceder a este video diríjase a la etiqueta de material de apoyo</a:t>
            </a:r>
          </a:p>
          <a:p>
            <a:r>
              <a:rPr lang="es-CO" dirty="0">
                <a:solidFill>
                  <a:schemeClr val="bg1"/>
                </a:solidFill>
              </a:rPr>
              <a:t>https://scholar.google.com.co/scholar?q=simuladores+las+tic&amp;hl=es&amp;as_sdt=0&amp;as_vis=1&amp;oi=scholart</a:t>
            </a:r>
          </a:p>
        </p:txBody>
      </p:sp>
    </p:spTree>
    <p:extLst>
      <p:ext uri="{BB962C8B-B14F-4D97-AF65-F5344CB8AC3E}">
        <p14:creationId xmlns:p14="http://schemas.microsoft.com/office/powerpoint/2010/main" val="1722942997"/>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extLst>
              <a:ext uri="{28A0092B-C50C-407E-A947-70E740481C1C}">
                <a14:useLocalDpi xmlns:a14="http://schemas.microsoft.com/office/drawing/2010/main" val="0"/>
              </a:ext>
            </a:extLst>
          </a:blip>
          <a:srcRect l="11111"/>
          <a:stretch/>
        </p:blipFill>
        <p:spPr>
          <a:xfrm>
            <a:off x="0" y="0"/>
            <a:ext cx="9144000" cy="6858000"/>
          </a:xfrm>
          <a:prstGeom prst="rect">
            <a:avLst/>
          </a:prstGeom>
        </p:spPr>
      </p:pic>
      <p:sp>
        <p:nvSpPr>
          <p:cNvPr id="6" name="Rectángulo 5"/>
          <p:cNvSpPr/>
          <p:nvPr/>
        </p:nvSpPr>
        <p:spPr>
          <a:xfrm>
            <a:off x="4791807" y="0"/>
            <a:ext cx="4352193" cy="6858000"/>
          </a:xfrm>
          <a:prstGeom prst="rect">
            <a:avLst/>
          </a:prstGeom>
          <a:solidFill>
            <a:srgbClr val="EC035F">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ipse 10"/>
          <p:cNvSpPr/>
          <p:nvPr/>
        </p:nvSpPr>
        <p:spPr>
          <a:xfrm>
            <a:off x="3156439" y="1477108"/>
            <a:ext cx="3313967" cy="3130062"/>
          </a:xfrm>
          <a:prstGeom prst="ellipse">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adroTexto 12"/>
          <p:cNvSpPr txBox="1"/>
          <p:nvPr/>
        </p:nvSpPr>
        <p:spPr>
          <a:xfrm>
            <a:off x="6354084" y="5754345"/>
            <a:ext cx="2714805" cy="954107"/>
          </a:xfrm>
          <a:prstGeom prst="rect">
            <a:avLst/>
          </a:prstGeom>
          <a:noFill/>
        </p:spPr>
        <p:txBody>
          <a:bodyPr wrap="square" rtlCol="0">
            <a:spAutoFit/>
          </a:bodyPr>
          <a:lstStyle/>
          <a:p>
            <a:pPr algn="ctr"/>
            <a:r>
              <a:rPr lang="es-MX" sz="2800" b="1" dirty="0">
                <a:solidFill>
                  <a:schemeClr val="bg1"/>
                </a:solidFill>
                <a:latin typeface="Century Gothic" panose="020B0502020202020204" pitchFamily="34" charset="0"/>
                <a:cs typeface="Arial" panose="020B0604020202020204" pitchFamily="34" charset="0"/>
              </a:rPr>
              <a:t>FIN DE GRABACIÓN</a:t>
            </a:r>
            <a:endParaRPr lang="en-US" sz="2800" b="1" dirty="0">
              <a:solidFill>
                <a:schemeClr val="bg1"/>
              </a:solidFill>
              <a:latin typeface="Century Gothic" panose="020B0502020202020204" pitchFamily="34" charset="0"/>
              <a:cs typeface="Arial" panose="020B0604020202020204" pitchFamily="34" charset="0"/>
            </a:endParaRPr>
          </a:p>
        </p:txBody>
      </p:sp>
      <p:pic>
        <p:nvPicPr>
          <p:cNvPr id="16" name="Imagen 15"/>
          <p:cNvPicPr>
            <a:picLocks noChangeAspect="1"/>
          </p:cNvPicPr>
          <p:nvPr/>
        </p:nvPicPr>
        <p:blipFill rotWithShape="1">
          <a:blip r:embed="rId3" cstate="print">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l="27123" t="33205" r="27123" b="31411"/>
          <a:stretch/>
        </p:blipFill>
        <p:spPr>
          <a:xfrm>
            <a:off x="2648880" y="822096"/>
            <a:ext cx="4329084" cy="4440085"/>
          </a:xfrm>
          <a:prstGeom prst="rect">
            <a:avLst/>
          </a:prstGeom>
        </p:spPr>
      </p:pic>
      <p:pic>
        <p:nvPicPr>
          <p:cNvPr id="8" name="Imagen 7"/>
          <p:cNvPicPr>
            <a:picLocks noChangeAspect="1"/>
          </p:cNvPicPr>
          <p:nvPr/>
        </p:nvPicPr>
        <p:blipFill rotWithShape="1">
          <a:blip r:embed="rId5" cstate="print">
            <a:extLst>
              <a:ext uri="{28A0092B-C50C-407E-A947-70E740481C1C}">
                <a14:useLocalDpi xmlns:a14="http://schemas.microsoft.com/office/drawing/2010/main" val="0"/>
              </a:ext>
            </a:extLst>
          </a:blip>
          <a:srcRect l="70491" t="74091"/>
          <a:stretch/>
        </p:blipFill>
        <p:spPr>
          <a:xfrm>
            <a:off x="4904617" y="4140357"/>
            <a:ext cx="1565790" cy="1707902"/>
          </a:xfrm>
          <a:prstGeom prst="rect">
            <a:avLst/>
          </a:prstGeom>
        </p:spPr>
      </p:pic>
      <p:pic>
        <p:nvPicPr>
          <p:cNvPr id="4" name="Imagen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3297" y="2065044"/>
            <a:ext cx="2077406" cy="1747807"/>
          </a:xfrm>
          <a:prstGeom prst="rect">
            <a:avLst/>
          </a:prstGeom>
        </p:spPr>
      </p:pic>
    </p:spTree>
    <p:extLst>
      <p:ext uri="{BB962C8B-B14F-4D97-AF65-F5344CB8AC3E}">
        <p14:creationId xmlns:p14="http://schemas.microsoft.com/office/powerpoint/2010/main" val="3129748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0"/>
            <a:ext cx="9144000" cy="6858000"/>
          </a:xfrm>
          <a:prstGeom prst="rect">
            <a:avLst/>
          </a:prstGeom>
          <a:solidFill>
            <a:srgbClr val="EC0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redondeado 11"/>
          <p:cNvSpPr/>
          <p:nvPr/>
        </p:nvSpPr>
        <p:spPr>
          <a:xfrm rot="5400000">
            <a:off x="1143000" y="-1143000"/>
            <a:ext cx="6858000" cy="9144000"/>
          </a:xfrm>
          <a:prstGeom prst="roundRect">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8405" y="183582"/>
            <a:ext cx="1879972" cy="1879972"/>
          </a:xfrm>
          <a:prstGeom prst="rect">
            <a:avLst/>
          </a:prstGeom>
        </p:spPr>
      </p:pic>
      <p:pic>
        <p:nvPicPr>
          <p:cNvPr id="18" name="Imagen 17"/>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1017" b="63136" l="32484" r="72399"/>
                    </a14:imgEffect>
                  </a14:imgLayer>
                </a14:imgProps>
              </a:ext>
              <a:ext uri="{28A0092B-C50C-407E-A947-70E740481C1C}">
                <a14:useLocalDpi xmlns:a14="http://schemas.microsoft.com/office/drawing/2010/main" val="0"/>
              </a:ext>
            </a:extLst>
          </a:blip>
          <a:srcRect l="32779" t="12499" r="32084" b="37223"/>
          <a:stretch/>
        </p:blipFill>
        <p:spPr>
          <a:xfrm>
            <a:off x="7997680" y="5542635"/>
            <a:ext cx="688874" cy="985662"/>
          </a:xfrm>
          <a:prstGeom prst="rect">
            <a:avLst/>
          </a:prstGeom>
        </p:spPr>
      </p:pic>
      <p:sp>
        <p:nvSpPr>
          <p:cNvPr id="9" name="CuadroTexto 8"/>
          <p:cNvSpPr txBox="1"/>
          <p:nvPr/>
        </p:nvSpPr>
        <p:spPr>
          <a:xfrm>
            <a:off x="1183728" y="428470"/>
            <a:ext cx="5696363" cy="523220"/>
          </a:xfrm>
          <a:prstGeom prst="rect">
            <a:avLst/>
          </a:prstGeom>
          <a:noFill/>
        </p:spPr>
        <p:txBody>
          <a:bodyPr wrap="square" rtlCol="0">
            <a:spAutoFit/>
          </a:bodyPr>
          <a:lstStyle/>
          <a:p>
            <a:r>
              <a:rPr lang="es-MX" sz="2800" b="1" dirty="0">
                <a:solidFill>
                  <a:srgbClr val="002060"/>
                </a:solidFill>
                <a:latin typeface="Calibri" panose="020F0502020204030204" pitchFamily="34" charset="0"/>
                <a:cs typeface="Calibri" panose="020F0502020204030204" pitchFamily="34" charset="0"/>
              </a:rPr>
              <a:t>CONTENIDO GENERAL DEL CURSO</a:t>
            </a:r>
            <a:endParaRPr lang="en-US" sz="2800" b="1" dirty="0">
              <a:solidFill>
                <a:srgbClr val="002060"/>
              </a:solidFill>
              <a:latin typeface="Calibri" panose="020F0502020204030204" pitchFamily="34" charset="0"/>
              <a:cs typeface="Calibri" panose="020F0502020204030204" pitchFamily="34" charset="0"/>
            </a:endParaRPr>
          </a:p>
        </p:txBody>
      </p:sp>
      <p:graphicFrame>
        <p:nvGraphicFramePr>
          <p:cNvPr id="3" name="Tabla 2"/>
          <p:cNvGraphicFramePr>
            <a:graphicFrameLocks noGrp="1"/>
          </p:cNvGraphicFramePr>
          <p:nvPr>
            <p:extLst>
              <p:ext uri="{D42A27DB-BD31-4B8C-83A1-F6EECF244321}">
                <p14:modId xmlns:p14="http://schemas.microsoft.com/office/powerpoint/2010/main" val="1177099113"/>
              </p:ext>
            </p:extLst>
          </p:nvPr>
        </p:nvGraphicFramePr>
        <p:xfrm>
          <a:off x="1295277" y="1196577"/>
          <a:ext cx="6096000" cy="5115560"/>
        </p:xfrm>
        <a:graphic>
          <a:graphicData uri="http://schemas.openxmlformats.org/drawingml/2006/table">
            <a:tbl>
              <a:tblPr firstRow="1" bandRow="1">
                <a:tableStyleId>{BC89EF96-8CEA-46FF-86C4-4CE0E7609802}</a:tableStyleId>
              </a:tblPr>
              <a:tblGrid>
                <a:gridCol w="3048000">
                  <a:extLst>
                    <a:ext uri="{9D8B030D-6E8A-4147-A177-3AD203B41FA5}">
                      <a16:colId xmlns:a16="http://schemas.microsoft.com/office/drawing/2014/main" val="4178218134"/>
                    </a:ext>
                  </a:extLst>
                </a:gridCol>
                <a:gridCol w="3048000">
                  <a:extLst>
                    <a:ext uri="{9D8B030D-6E8A-4147-A177-3AD203B41FA5}">
                      <a16:colId xmlns:a16="http://schemas.microsoft.com/office/drawing/2014/main" val="1456553551"/>
                    </a:ext>
                  </a:extLst>
                </a:gridCol>
              </a:tblGrid>
              <a:tr h="370840">
                <a:tc>
                  <a:txBody>
                    <a:bodyPr/>
                    <a:lstStyle/>
                    <a:p>
                      <a:pPr algn="ctr"/>
                      <a:r>
                        <a:rPr lang="es-CO" dirty="0">
                          <a:solidFill>
                            <a:srgbClr val="002060"/>
                          </a:solidFill>
                        </a:rPr>
                        <a:t> SEMANA </a:t>
                      </a:r>
                    </a:p>
                  </a:txBody>
                  <a:tcPr>
                    <a:noFill/>
                  </a:tcPr>
                </a:tc>
                <a:tc>
                  <a:txBody>
                    <a:bodyPr/>
                    <a:lstStyle/>
                    <a:p>
                      <a:pPr algn="ctr"/>
                      <a:r>
                        <a:rPr lang="es-CO" dirty="0">
                          <a:solidFill>
                            <a:srgbClr val="002060"/>
                          </a:solidFill>
                        </a:rPr>
                        <a:t>CONTENIDO</a:t>
                      </a:r>
                    </a:p>
                  </a:txBody>
                  <a:tcPr>
                    <a:noFill/>
                  </a:tcPr>
                </a:tc>
                <a:extLst>
                  <a:ext uri="{0D108BD9-81ED-4DB2-BD59-A6C34878D82A}">
                    <a16:rowId xmlns:a16="http://schemas.microsoft.com/office/drawing/2014/main" val="288211445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a:solidFill>
                            <a:schemeClr val="bg1"/>
                          </a:solidFill>
                          <a:latin typeface="Century Gothic" panose="020B0502020202020204" pitchFamily="34" charset="0"/>
                        </a:rPr>
                        <a:t>SEMANA 1 </a:t>
                      </a:r>
                    </a:p>
                  </a:txBody>
                  <a:tcPr>
                    <a:noFill/>
                  </a:tcPr>
                </a:tc>
                <a:tc>
                  <a:txBody>
                    <a:bodyPr/>
                    <a:lstStyle/>
                    <a:p>
                      <a:r>
                        <a:rPr lang="es-CO" sz="1400">
                          <a:solidFill>
                            <a:schemeClr val="bg1"/>
                          </a:solidFill>
                          <a:latin typeface="Century Gothic" panose="020B0502020202020204" pitchFamily="34" charset="0"/>
                        </a:rPr>
                        <a:t>Las TICS</a:t>
                      </a:r>
                      <a:endParaRPr lang="es-CO" sz="1400" dirty="0">
                        <a:solidFill>
                          <a:schemeClr val="bg1"/>
                        </a:solidFill>
                        <a:latin typeface="Century Gothic" panose="020B0502020202020204" pitchFamily="34" charset="0"/>
                      </a:endParaRPr>
                    </a:p>
                  </a:txBody>
                  <a:tcPr>
                    <a:noFill/>
                  </a:tcPr>
                </a:tc>
                <a:extLst>
                  <a:ext uri="{0D108BD9-81ED-4DB2-BD59-A6C34878D82A}">
                    <a16:rowId xmlns:a16="http://schemas.microsoft.com/office/drawing/2014/main" val="85889981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b="1" dirty="0">
                          <a:solidFill>
                            <a:schemeClr val="bg1"/>
                          </a:solidFill>
                          <a:latin typeface="Century Gothic" panose="020B0502020202020204" pitchFamily="34" charset="0"/>
                        </a:rPr>
                        <a:t>SEMANA 2 </a:t>
                      </a:r>
                    </a:p>
                  </a:txBody>
                  <a:tcPr>
                    <a:noFill/>
                  </a:tcPr>
                </a:tc>
                <a:tc>
                  <a:txBody>
                    <a:bodyPr/>
                    <a:lstStyle/>
                    <a:p>
                      <a:r>
                        <a:rPr lang="es-CO" sz="1400" b="1" dirty="0">
                          <a:solidFill>
                            <a:schemeClr val="bg1"/>
                          </a:solidFill>
                          <a:latin typeface="Century Gothic" panose="020B0502020202020204" pitchFamily="34" charset="0"/>
                        </a:rPr>
                        <a:t>Plan Estratégico TI. PETI</a:t>
                      </a:r>
                    </a:p>
                  </a:txBody>
                  <a:tcPr>
                    <a:noFill/>
                  </a:tcPr>
                </a:tc>
                <a:extLst>
                  <a:ext uri="{0D108BD9-81ED-4DB2-BD59-A6C34878D82A}">
                    <a16:rowId xmlns:a16="http://schemas.microsoft.com/office/drawing/2014/main" val="34079926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a:solidFill>
                            <a:schemeClr val="bg1"/>
                          </a:solidFill>
                          <a:latin typeface="Century Gothic" panose="020B0502020202020204" pitchFamily="34" charset="0"/>
                        </a:rPr>
                        <a:t>SEMANA 3 </a:t>
                      </a:r>
                    </a:p>
                  </a:txBody>
                  <a:tcPr>
                    <a:noFill/>
                  </a:tcPr>
                </a:tc>
                <a:tc>
                  <a:txBody>
                    <a:bodyPr/>
                    <a:lstStyle/>
                    <a:p>
                      <a:r>
                        <a:rPr lang="es-CO" sz="1400" dirty="0">
                          <a:solidFill>
                            <a:schemeClr val="bg1"/>
                          </a:solidFill>
                          <a:latin typeface="Century Gothic" panose="020B0502020202020204" pitchFamily="34" charset="0"/>
                        </a:rPr>
                        <a:t>Gestión TI del Negocio</a:t>
                      </a:r>
                    </a:p>
                  </a:txBody>
                  <a:tcPr>
                    <a:noFill/>
                  </a:tcPr>
                </a:tc>
                <a:extLst>
                  <a:ext uri="{0D108BD9-81ED-4DB2-BD59-A6C34878D82A}">
                    <a16:rowId xmlns:a16="http://schemas.microsoft.com/office/drawing/2014/main" val="60192166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a:solidFill>
                            <a:schemeClr val="bg1"/>
                          </a:solidFill>
                          <a:latin typeface="Century Gothic" panose="020B0502020202020204" pitchFamily="34" charset="0"/>
                        </a:rPr>
                        <a:t>SEMANA 4 </a:t>
                      </a:r>
                    </a:p>
                  </a:txBody>
                  <a:tcPr>
                    <a:noFill/>
                  </a:tcPr>
                </a:tc>
                <a:tc>
                  <a:txBody>
                    <a:bodyPr/>
                    <a:lstStyle/>
                    <a:p>
                      <a:r>
                        <a:rPr lang="es-CO" sz="1400">
                          <a:solidFill>
                            <a:schemeClr val="bg1"/>
                          </a:solidFill>
                          <a:latin typeface="Century Gothic" panose="020B0502020202020204" pitchFamily="34" charset="0"/>
                        </a:rPr>
                        <a:t>Modelo Operativo del Negocio T.I</a:t>
                      </a:r>
                      <a:endParaRPr lang="es-CO" sz="1400" dirty="0">
                        <a:solidFill>
                          <a:schemeClr val="bg1"/>
                        </a:solidFill>
                        <a:latin typeface="Century Gothic" panose="020B0502020202020204" pitchFamily="34" charset="0"/>
                      </a:endParaRPr>
                    </a:p>
                  </a:txBody>
                  <a:tcPr>
                    <a:noFill/>
                  </a:tcPr>
                </a:tc>
                <a:extLst>
                  <a:ext uri="{0D108BD9-81ED-4DB2-BD59-A6C34878D82A}">
                    <a16:rowId xmlns:a16="http://schemas.microsoft.com/office/drawing/2014/main" val="255230263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a:solidFill>
                            <a:schemeClr val="bg1"/>
                          </a:solidFill>
                          <a:latin typeface="Century Gothic" panose="020B0502020202020204" pitchFamily="34" charset="0"/>
                        </a:rPr>
                        <a:t>SEMANA 5 </a:t>
                      </a:r>
                    </a:p>
                  </a:txBody>
                  <a:tcPr>
                    <a:noFill/>
                  </a:tcPr>
                </a:tc>
                <a:tc>
                  <a:txBody>
                    <a:bodyPr/>
                    <a:lstStyle/>
                    <a:p>
                      <a:r>
                        <a:rPr lang="es-CO" sz="1400">
                          <a:solidFill>
                            <a:schemeClr val="bg1"/>
                          </a:solidFill>
                          <a:latin typeface="Century Gothic" panose="020B0502020202020204" pitchFamily="34" charset="0"/>
                        </a:rPr>
                        <a:t>Planeación T.I – Gobierno T.I</a:t>
                      </a:r>
                      <a:endParaRPr lang="es-CO" sz="1400" dirty="0">
                        <a:solidFill>
                          <a:schemeClr val="bg1"/>
                        </a:solidFill>
                        <a:latin typeface="Century Gothic" panose="020B0502020202020204" pitchFamily="34" charset="0"/>
                      </a:endParaRPr>
                    </a:p>
                  </a:txBody>
                  <a:tcPr>
                    <a:noFill/>
                  </a:tcPr>
                </a:tc>
                <a:extLst>
                  <a:ext uri="{0D108BD9-81ED-4DB2-BD59-A6C34878D82A}">
                    <a16:rowId xmlns:a16="http://schemas.microsoft.com/office/drawing/2014/main" val="33261122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a:solidFill>
                            <a:schemeClr val="bg1"/>
                          </a:solidFill>
                          <a:latin typeface="Century Gothic" panose="020B0502020202020204" pitchFamily="34" charset="0"/>
                        </a:rPr>
                        <a:t>SEMANA 6 </a:t>
                      </a:r>
                    </a:p>
                  </a:txBody>
                  <a:tcPr>
                    <a:noFill/>
                  </a:tcPr>
                </a:tc>
                <a:tc>
                  <a:txBody>
                    <a:bodyPr/>
                    <a:lstStyle/>
                    <a:p>
                      <a:r>
                        <a:rPr lang="es-CO" sz="1400">
                          <a:solidFill>
                            <a:schemeClr val="bg1"/>
                          </a:solidFill>
                          <a:latin typeface="Century Gothic" panose="020B0502020202020204" pitchFamily="34" charset="0"/>
                        </a:rPr>
                        <a:t>Gestión de Tecnologías</a:t>
                      </a:r>
                      <a:endParaRPr lang="es-CO" sz="1400" dirty="0">
                        <a:solidFill>
                          <a:schemeClr val="bg1"/>
                        </a:solidFill>
                        <a:latin typeface="Century Gothic" panose="020B0502020202020204" pitchFamily="34" charset="0"/>
                      </a:endParaRPr>
                    </a:p>
                  </a:txBody>
                  <a:tcPr>
                    <a:noFill/>
                  </a:tcPr>
                </a:tc>
                <a:extLst>
                  <a:ext uri="{0D108BD9-81ED-4DB2-BD59-A6C34878D82A}">
                    <a16:rowId xmlns:a16="http://schemas.microsoft.com/office/drawing/2014/main" val="131758094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a:solidFill>
                            <a:schemeClr val="bg1"/>
                          </a:solidFill>
                          <a:latin typeface="Century Gothic" panose="020B0502020202020204" pitchFamily="34" charset="0"/>
                        </a:rPr>
                        <a:t>SEMANA 7 </a:t>
                      </a:r>
                    </a:p>
                  </a:txBody>
                  <a:tcPr>
                    <a:noFill/>
                  </a:tcPr>
                </a:tc>
                <a:tc>
                  <a:txBody>
                    <a:bodyPr/>
                    <a:lstStyle/>
                    <a:p>
                      <a:r>
                        <a:rPr lang="es-CO" sz="1400">
                          <a:solidFill>
                            <a:schemeClr val="bg1"/>
                          </a:solidFill>
                          <a:latin typeface="Century Gothic" panose="020B0502020202020204" pitchFamily="34" charset="0"/>
                        </a:rPr>
                        <a:t>Gestión T.I - Retos</a:t>
                      </a:r>
                      <a:endParaRPr lang="es-CO" sz="1400" dirty="0">
                        <a:solidFill>
                          <a:schemeClr val="bg1"/>
                        </a:solidFill>
                        <a:latin typeface="Century Gothic" panose="020B0502020202020204" pitchFamily="34" charset="0"/>
                      </a:endParaRPr>
                    </a:p>
                  </a:txBody>
                  <a:tcPr>
                    <a:noFill/>
                  </a:tcPr>
                </a:tc>
                <a:extLst>
                  <a:ext uri="{0D108BD9-81ED-4DB2-BD59-A6C34878D82A}">
                    <a16:rowId xmlns:a16="http://schemas.microsoft.com/office/drawing/2014/main" val="373675085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a:solidFill>
                            <a:schemeClr val="bg1"/>
                          </a:solidFill>
                          <a:latin typeface="Century Gothic" panose="020B0502020202020204" pitchFamily="34" charset="0"/>
                        </a:rPr>
                        <a:t>SEMANA 8 </a:t>
                      </a:r>
                    </a:p>
                  </a:txBody>
                  <a:tcPr>
                    <a:noFill/>
                  </a:tcPr>
                </a:tc>
                <a:tc>
                  <a:txBody>
                    <a:bodyPr/>
                    <a:lstStyle/>
                    <a:p>
                      <a:r>
                        <a:rPr lang="es-CO" sz="1400" dirty="0">
                          <a:solidFill>
                            <a:schemeClr val="bg1"/>
                          </a:solidFill>
                          <a:latin typeface="Century Gothic" panose="020B0502020202020204" pitchFamily="34" charset="0"/>
                        </a:rPr>
                        <a:t>Gestión T.I - Entrenamiento</a:t>
                      </a:r>
                    </a:p>
                  </a:txBody>
                  <a:tcPr>
                    <a:noFill/>
                  </a:tcPr>
                </a:tc>
                <a:extLst>
                  <a:ext uri="{0D108BD9-81ED-4DB2-BD59-A6C34878D82A}">
                    <a16:rowId xmlns:a16="http://schemas.microsoft.com/office/drawing/2014/main" val="345735028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b="1" dirty="0">
                          <a:solidFill>
                            <a:srgbClr val="002060"/>
                          </a:solidFill>
                          <a:latin typeface="Century Gothic" panose="020B0502020202020204" pitchFamily="34" charset="0"/>
                        </a:rPr>
                        <a:t>SEMANA 9 </a:t>
                      </a:r>
                    </a:p>
                  </a:txBody>
                  <a:tcPr>
                    <a:noFill/>
                  </a:tcPr>
                </a:tc>
                <a:tc>
                  <a:txBody>
                    <a:bodyPr/>
                    <a:lstStyle/>
                    <a:p>
                      <a:r>
                        <a:rPr lang="es-CO" sz="1400" b="1" dirty="0">
                          <a:solidFill>
                            <a:srgbClr val="013889"/>
                          </a:solidFill>
                          <a:latin typeface="Century Gothic" panose="020B0502020202020204" pitchFamily="34" charset="0"/>
                        </a:rPr>
                        <a:t>Gerencia de Proyecto</a:t>
                      </a:r>
                    </a:p>
                  </a:txBody>
                  <a:tcPr>
                    <a:noFill/>
                  </a:tcPr>
                </a:tc>
                <a:extLst>
                  <a:ext uri="{0D108BD9-81ED-4DB2-BD59-A6C34878D82A}">
                    <a16:rowId xmlns:a16="http://schemas.microsoft.com/office/drawing/2014/main" val="107734092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a:solidFill>
                            <a:schemeClr val="bg1"/>
                          </a:solidFill>
                          <a:latin typeface="Century Gothic" panose="020B0502020202020204" pitchFamily="34" charset="0"/>
                        </a:rPr>
                        <a:t>SEMANA 10 </a:t>
                      </a:r>
                    </a:p>
                  </a:txBody>
                  <a:tcPr>
                    <a:noFill/>
                  </a:tcPr>
                </a:tc>
                <a:tc>
                  <a:txBody>
                    <a:bodyPr/>
                    <a:lstStyle/>
                    <a:p>
                      <a:r>
                        <a:rPr lang="es-CO" sz="1400" dirty="0">
                          <a:solidFill>
                            <a:schemeClr val="bg1"/>
                          </a:solidFill>
                          <a:latin typeface="Century Gothic" panose="020B0502020202020204" pitchFamily="34" charset="0"/>
                        </a:rPr>
                        <a:t>Normas ISO – Auditoria Sistemas</a:t>
                      </a:r>
                    </a:p>
                  </a:txBody>
                  <a:tcPr>
                    <a:noFill/>
                  </a:tcPr>
                </a:tc>
                <a:extLst>
                  <a:ext uri="{0D108BD9-81ED-4DB2-BD59-A6C34878D82A}">
                    <a16:rowId xmlns:a16="http://schemas.microsoft.com/office/drawing/2014/main" val="22148468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a:solidFill>
                            <a:schemeClr val="bg1"/>
                          </a:solidFill>
                          <a:latin typeface="Century Gothic" panose="020B0502020202020204" pitchFamily="34" charset="0"/>
                        </a:rPr>
                        <a:t>SEMANA 11</a:t>
                      </a:r>
                    </a:p>
                  </a:txBody>
                  <a:tcPr>
                    <a:noFill/>
                  </a:tcPr>
                </a:tc>
                <a:tc>
                  <a:txBody>
                    <a:bodyPr/>
                    <a:lstStyle/>
                    <a:p>
                      <a:r>
                        <a:rPr lang="es-CO" sz="1400">
                          <a:solidFill>
                            <a:schemeClr val="bg1"/>
                          </a:solidFill>
                          <a:latin typeface="Century Gothic" panose="020B0502020202020204" pitchFamily="34" charset="0"/>
                        </a:rPr>
                        <a:t>Herramientas Auditoria Sistemas</a:t>
                      </a:r>
                      <a:endParaRPr lang="es-CO" sz="1400" dirty="0">
                        <a:solidFill>
                          <a:schemeClr val="bg1"/>
                        </a:solidFill>
                        <a:latin typeface="Century Gothic" panose="020B0502020202020204" pitchFamily="34" charset="0"/>
                      </a:endParaRPr>
                    </a:p>
                  </a:txBody>
                  <a:tcPr>
                    <a:noFill/>
                  </a:tcPr>
                </a:tc>
                <a:extLst>
                  <a:ext uri="{0D108BD9-81ED-4DB2-BD59-A6C34878D82A}">
                    <a16:rowId xmlns:a16="http://schemas.microsoft.com/office/drawing/2014/main" val="3870706174"/>
                  </a:ext>
                </a:extLst>
              </a:tr>
              <a:tr h="29757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a:solidFill>
                            <a:schemeClr val="bg1"/>
                          </a:solidFill>
                          <a:latin typeface="Century Gothic" panose="020B0502020202020204" pitchFamily="34" charset="0"/>
                        </a:rPr>
                        <a:t>SEMANA 12</a:t>
                      </a:r>
                    </a:p>
                  </a:txBody>
                  <a:tcPr>
                    <a:noFill/>
                  </a:tcPr>
                </a:tc>
                <a:tc>
                  <a:txBody>
                    <a:bodyPr/>
                    <a:lstStyle/>
                    <a:p>
                      <a:r>
                        <a:rPr lang="es-CO" sz="1400" dirty="0">
                          <a:solidFill>
                            <a:schemeClr val="bg1"/>
                          </a:solidFill>
                          <a:latin typeface="Century Gothic" panose="020B0502020202020204" pitchFamily="34" charset="0"/>
                        </a:rPr>
                        <a:t>Auditoria Sistemas – Caso Practico</a:t>
                      </a:r>
                    </a:p>
                  </a:txBody>
                  <a:tcPr>
                    <a:noFill/>
                  </a:tcPr>
                </a:tc>
                <a:extLst>
                  <a:ext uri="{0D108BD9-81ED-4DB2-BD59-A6C34878D82A}">
                    <a16:rowId xmlns:a16="http://schemas.microsoft.com/office/drawing/2014/main" val="4250629272"/>
                  </a:ext>
                </a:extLst>
              </a:tr>
            </a:tbl>
          </a:graphicData>
        </a:graphic>
      </p:graphicFrame>
    </p:spTree>
    <p:extLst>
      <p:ext uri="{BB962C8B-B14F-4D97-AF65-F5344CB8AC3E}">
        <p14:creationId xmlns:p14="http://schemas.microsoft.com/office/powerpoint/2010/main" val="172639246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pic>
        <p:nvPicPr>
          <p:cNvPr id="6" name="Imagen 5">
            <a:extLst>
              <a:ext uri="{FF2B5EF4-FFF2-40B4-BE49-F238E27FC236}">
                <a16:creationId xmlns:a16="http://schemas.microsoft.com/office/drawing/2014/main" id="{C24DE9AD-8CA6-969F-6723-F098C1ED981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6322" r="44843"/>
          <a:stretch/>
        </p:blipFill>
        <p:spPr>
          <a:xfrm rot="10800000">
            <a:off x="0" y="-427193"/>
            <a:ext cx="2640563" cy="2002969"/>
          </a:xfrm>
          <a:prstGeom prst="rect">
            <a:avLst/>
          </a:prstGeom>
        </p:spPr>
      </p:pic>
      <p:sp>
        <p:nvSpPr>
          <p:cNvPr id="8" name="Elipse 7">
            <a:extLst>
              <a:ext uri="{FF2B5EF4-FFF2-40B4-BE49-F238E27FC236}">
                <a16:creationId xmlns:a16="http://schemas.microsoft.com/office/drawing/2014/main" id="{7BB0EC20-5462-9CE0-1A55-3F7095B18229}"/>
              </a:ext>
            </a:extLst>
          </p:cNvPr>
          <p:cNvSpPr/>
          <p:nvPr/>
        </p:nvSpPr>
        <p:spPr>
          <a:xfrm>
            <a:off x="7278978"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Imagen 14">
            <a:extLst>
              <a:ext uri="{FF2B5EF4-FFF2-40B4-BE49-F238E27FC236}">
                <a16:creationId xmlns:a16="http://schemas.microsoft.com/office/drawing/2014/main" id="{465C92A8-DD72-3F23-3EEE-A70A68BD4E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39808" y="4492171"/>
            <a:ext cx="1352276" cy="2365829"/>
          </a:xfrm>
          <a:prstGeom prst="rect">
            <a:avLst/>
          </a:prstGeom>
        </p:spPr>
      </p:pic>
      <p:sp>
        <p:nvSpPr>
          <p:cNvPr id="17" name="Marcador de pie de página 1">
            <a:extLst>
              <a:ext uri="{FF2B5EF4-FFF2-40B4-BE49-F238E27FC236}">
                <a16:creationId xmlns:a16="http://schemas.microsoft.com/office/drawing/2014/main" id="{22FCC395-FCCC-0201-A9A0-5074AADBF9ED}"/>
              </a:ext>
            </a:extLst>
          </p:cNvPr>
          <p:cNvSpPr>
            <a:spLocks noGrp="1"/>
          </p:cNvSpPr>
          <p:nvPr>
            <p:ph type="ftr" sz="quarter" idx="11"/>
          </p:nvPr>
        </p:nvSpPr>
        <p:spPr>
          <a:xfrm>
            <a:off x="-114300" y="6318251"/>
            <a:ext cx="3086100" cy="365125"/>
          </a:xfrm>
        </p:spPr>
        <p:txBody>
          <a:bodyPr/>
          <a:lstStyle/>
          <a:p>
            <a:r>
              <a:rPr lang="es-MX" dirty="0" err="1">
                <a:solidFill>
                  <a:srgbClr val="013889"/>
                </a:solidFill>
              </a:rPr>
              <a:t>Bibliografia</a:t>
            </a:r>
            <a:r>
              <a:rPr lang="es-MX" dirty="0">
                <a:solidFill>
                  <a:srgbClr val="013889"/>
                </a:solidFill>
              </a:rPr>
              <a:t>: </a:t>
            </a:r>
            <a:r>
              <a:rPr lang="es-MX" dirty="0" err="1">
                <a:solidFill>
                  <a:srgbClr val="013889"/>
                </a:solidFill>
              </a:rPr>
              <a:t>it-project-management</a:t>
            </a:r>
            <a:endParaRPr lang="en-US" dirty="0">
              <a:solidFill>
                <a:srgbClr val="013889"/>
              </a:solidFill>
            </a:endParaRPr>
          </a:p>
        </p:txBody>
      </p:sp>
      <p:sp>
        <p:nvSpPr>
          <p:cNvPr id="18" name="Elipse 17">
            <a:extLst>
              <a:ext uri="{FF2B5EF4-FFF2-40B4-BE49-F238E27FC236}">
                <a16:creationId xmlns:a16="http://schemas.microsoft.com/office/drawing/2014/main" id="{CC0A9873-7CBB-26D4-4AC0-FF2405E480F0}"/>
              </a:ext>
            </a:extLst>
          </p:cNvPr>
          <p:cNvSpPr/>
          <p:nvPr/>
        </p:nvSpPr>
        <p:spPr>
          <a:xfrm>
            <a:off x="377770" y="1851267"/>
            <a:ext cx="3313967" cy="3130062"/>
          </a:xfrm>
          <a:prstGeom prst="ellipse">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13889"/>
              </a:solidFill>
              <a:latin typeface="Century Gothic" panose="020B0502020202020204" pitchFamily="34" charset="0"/>
            </a:endParaRPr>
          </a:p>
        </p:txBody>
      </p:sp>
      <p:sp>
        <p:nvSpPr>
          <p:cNvPr id="19" name="CuadroTexto 18">
            <a:extLst>
              <a:ext uri="{FF2B5EF4-FFF2-40B4-BE49-F238E27FC236}">
                <a16:creationId xmlns:a16="http://schemas.microsoft.com/office/drawing/2014/main" id="{8C2EB10F-3064-8550-CD28-84C1383AC6BA}"/>
              </a:ext>
            </a:extLst>
          </p:cNvPr>
          <p:cNvSpPr txBox="1"/>
          <p:nvPr/>
        </p:nvSpPr>
        <p:spPr>
          <a:xfrm>
            <a:off x="2464353" y="371646"/>
            <a:ext cx="3917426" cy="162232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s-MX" sz="1600" b="1" i="0" dirty="0">
                <a:solidFill>
                  <a:srgbClr val="013889"/>
                </a:solidFill>
                <a:effectLst/>
                <a:latin typeface="Century Gothic" panose="020B0502020202020204" pitchFamily="34" charset="0"/>
                <a:cs typeface="Arial" panose="020B0604020202020204" pitchFamily="34" charset="0"/>
              </a:rPr>
              <a:t>Gestión de proyectos de TI</a:t>
            </a:r>
          </a:p>
          <a:p>
            <a:pPr>
              <a:lnSpc>
                <a:spcPct val="90000"/>
              </a:lnSpc>
              <a:spcBef>
                <a:spcPct val="0"/>
              </a:spcBef>
              <a:spcAft>
                <a:spcPts val="600"/>
              </a:spcAft>
            </a:pPr>
            <a:endParaRPr lang="en-US" sz="2000" b="1" kern="1200" dirty="0">
              <a:solidFill>
                <a:srgbClr val="013889"/>
              </a:solidFill>
              <a:latin typeface="Century Gothic" panose="020B0502020202020204" pitchFamily="34" charset="0"/>
              <a:ea typeface="+mj-ea"/>
              <a:cs typeface="Arial" panose="020B0604020202020204" pitchFamily="34" charset="0"/>
            </a:endParaRPr>
          </a:p>
        </p:txBody>
      </p:sp>
      <p:pic>
        <p:nvPicPr>
          <p:cNvPr id="20" name="Picture 2" descr="Imagen del banner del artículo sobre gestión de proyectos de TI">
            <a:extLst>
              <a:ext uri="{FF2B5EF4-FFF2-40B4-BE49-F238E27FC236}">
                <a16:creationId xmlns:a16="http://schemas.microsoft.com/office/drawing/2014/main" id="{13007E74-827D-03C2-D3C6-C746BA1E4B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9099" y="1851267"/>
            <a:ext cx="6506847" cy="3866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488406"/>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pic>
        <p:nvPicPr>
          <p:cNvPr id="6" name="Imagen 5">
            <a:extLst>
              <a:ext uri="{FF2B5EF4-FFF2-40B4-BE49-F238E27FC236}">
                <a16:creationId xmlns:a16="http://schemas.microsoft.com/office/drawing/2014/main" id="{C24DE9AD-8CA6-969F-6723-F098C1ED981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6322" r="44843"/>
          <a:stretch/>
        </p:blipFill>
        <p:spPr>
          <a:xfrm rot="10800000">
            <a:off x="0" y="-427193"/>
            <a:ext cx="2640563" cy="2002969"/>
          </a:xfrm>
          <a:prstGeom prst="rect">
            <a:avLst/>
          </a:prstGeom>
        </p:spPr>
      </p:pic>
      <p:sp>
        <p:nvSpPr>
          <p:cNvPr id="8" name="Elipse 7">
            <a:extLst>
              <a:ext uri="{FF2B5EF4-FFF2-40B4-BE49-F238E27FC236}">
                <a16:creationId xmlns:a16="http://schemas.microsoft.com/office/drawing/2014/main" id="{7BB0EC20-5462-9CE0-1A55-3F7095B18229}"/>
              </a:ext>
            </a:extLst>
          </p:cNvPr>
          <p:cNvSpPr/>
          <p:nvPr/>
        </p:nvSpPr>
        <p:spPr>
          <a:xfrm>
            <a:off x="7278978"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Imagen 14">
            <a:extLst>
              <a:ext uri="{FF2B5EF4-FFF2-40B4-BE49-F238E27FC236}">
                <a16:creationId xmlns:a16="http://schemas.microsoft.com/office/drawing/2014/main" id="{465C92A8-DD72-3F23-3EEE-A70A68BD4E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39808" y="4492171"/>
            <a:ext cx="1352276" cy="2365829"/>
          </a:xfrm>
          <a:prstGeom prst="rect">
            <a:avLst/>
          </a:prstGeom>
        </p:spPr>
      </p:pic>
      <p:sp>
        <p:nvSpPr>
          <p:cNvPr id="17" name="Marcador de pie de página 1">
            <a:extLst>
              <a:ext uri="{FF2B5EF4-FFF2-40B4-BE49-F238E27FC236}">
                <a16:creationId xmlns:a16="http://schemas.microsoft.com/office/drawing/2014/main" id="{22FCC395-FCCC-0201-A9A0-5074AADBF9ED}"/>
              </a:ext>
            </a:extLst>
          </p:cNvPr>
          <p:cNvSpPr>
            <a:spLocks noGrp="1"/>
          </p:cNvSpPr>
          <p:nvPr>
            <p:ph type="ftr" sz="quarter" idx="11"/>
          </p:nvPr>
        </p:nvSpPr>
        <p:spPr>
          <a:xfrm>
            <a:off x="-114300" y="6318251"/>
            <a:ext cx="3086100" cy="365125"/>
          </a:xfrm>
        </p:spPr>
        <p:txBody>
          <a:bodyPr/>
          <a:lstStyle/>
          <a:p>
            <a:r>
              <a:rPr lang="es-MX" dirty="0" err="1">
                <a:solidFill>
                  <a:srgbClr val="013889"/>
                </a:solidFill>
              </a:rPr>
              <a:t>Bibliografia</a:t>
            </a:r>
            <a:r>
              <a:rPr lang="es-MX" dirty="0">
                <a:solidFill>
                  <a:srgbClr val="013889"/>
                </a:solidFill>
              </a:rPr>
              <a:t>: </a:t>
            </a:r>
            <a:r>
              <a:rPr lang="es-MX" dirty="0" err="1">
                <a:solidFill>
                  <a:srgbClr val="013889"/>
                </a:solidFill>
              </a:rPr>
              <a:t>it-project-management</a:t>
            </a:r>
            <a:endParaRPr lang="en-US" dirty="0">
              <a:solidFill>
                <a:srgbClr val="013889"/>
              </a:solidFill>
            </a:endParaRPr>
          </a:p>
        </p:txBody>
      </p:sp>
      <p:sp>
        <p:nvSpPr>
          <p:cNvPr id="2" name="CuadroTexto 1">
            <a:extLst>
              <a:ext uri="{FF2B5EF4-FFF2-40B4-BE49-F238E27FC236}">
                <a16:creationId xmlns:a16="http://schemas.microsoft.com/office/drawing/2014/main" id="{1807C7DA-134B-7BF9-5723-BEB53D093E46}"/>
              </a:ext>
            </a:extLst>
          </p:cNvPr>
          <p:cNvSpPr txBox="1"/>
          <p:nvPr/>
        </p:nvSpPr>
        <p:spPr>
          <a:xfrm>
            <a:off x="3028950" y="136524"/>
            <a:ext cx="3917426" cy="162232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s-MX" sz="1400" b="1" i="0" dirty="0">
                <a:solidFill>
                  <a:srgbClr val="013889"/>
                </a:solidFill>
                <a:effectLst/>
                <a:latin typeface="Century Gothic" panose="020B0502020202020204" pitchFamily="34" charset="0"/>
                <a:cs typeface="Arial" panose="020B0604020202020204" pitchFamily="34" charset="0"/>
              </a:rPr>
              <a:t>Gestión de proyectos de TI</a:t>
            </a:r>
          </a:p>
          <a:p>
            <a:pPr>
              <a:lnSpc>
                <a:spcPct val="90000"/>
              </a:lnSpc>
              <a:spcBef>
                <a:spcPct val="0"/>
              </a:spcBef>
              <a:spcAft>
                <a:spcPts val="600"/>
              </a:spcAft>
            </a:pPr>
            <a:endParaRPr lang="en-US" b="1" kern="1200" dirty="0">
              <a:solidFill>
                <a:srgbClr val="013889"/>
              </a:solidFill>
              <a:latin typeface="Century Gothic" panose="020B0502020202020204" pitchFamily="34" charset="0"/>
              <a:ea typeface="+mj-ea"/>
              <a:cs typeface="Arial" panose="020B0604020202020204" pitchFamily="34" charset="0"/>
            </a:endParaRPr>
          </a:p>
        </p:txBody>
      </p:sp>
      <p:sp>
        <p:nvSpPr>
          <p:cNvPr id="3" name="CuadroTexto 2">
            <a:extLst>
              <a:ext uri="{FF2B5EF4-FFF2-40B4-BE49-F238E27FC236}">
                <a16:creationId xmlns:a16="http://schemas.microsoft.com/office/drawing/2014/main" id="{FF753C5E-688B-D525-A5A4-61D1AE3F0080}"/>
              </a:ext>
            </a:extLst>
          </p:cNvPr>
          <p:cNvSpPr txBox="1"/>
          <p:nvPr/>
        </p:nvSpPr>
        <p:spPr>
          <a:xfrm>
            <a:off x="412403" y="1524576"/>
            <a:ext cx="8266410" cy="4524315"/>
          </a:xfrm>
          <a:prstGeom prst="rect">
            <a:avLst/>
          </a:prstGeom>
          <a:noFill/>
        </p:spPr>
        <p:txBody>
          <a:bodyPr wrap="square">
            <a:spAutoFit/>
          </a:bodyPr>
          <a:lstStyle/>
          <a:p>
            <a:pPr algn="just"/>
            <a:r>
              <a:rPr lang="es-MX" sz="1200" b="0" i="0" dirty="0">
                <a:solidFill>
                  <a:srgbClr val="013889"/>
                </a:solidFill>
                <a:effectLst/>
                <a:latin typeface="Century Gothic" panose="020B0502020202020204" pitchFamily="34" charset="0"/>
                <a:cs typeface="Arial" panose="020B0604020202020204" pitchFamily="34" charset="0"/>
              </a:rPr>
              <a:t>La gestión de proyectos de TI se entiende como el proceso de gestionar, planificar y desarrollar proyectos de tecnología de la información. Los gerentes de proyectos pueden usar el software de gestión de proyectos de TI para pasar por las cinco fases del ciclo de vida de la gestión de proyectos y llevar a cabo tareas complejas de forma más eficiente.</a:t>
            </a:r>
          </a:p>
          <a:p>
            <a:pPr algn="just"/>
            <a:endParaRPr lang="es-MX" sz="1200" b="0" i="0" dirty="0">
              <a:solidFill>
                <a:srgbClr val="013889"/>
              </a:solidFill>
              <a:effectLst/>
              <a:latin typeface="Century Gothic" panose="020B0502020202020204" pitchFamily="34" charset="0"/>
              <a:cs typeface="Arial" panose="020B0604020202020204" pitchFamily="34" charset="0"/>
            </a:endParaRPr>
          </a:p>
          <a:p>
            <a:pPr algn="l" fontAlgn="auto"/>
            <a:r>
              <a:rPr lang="es-MX" sz="1200" b="0" i="0" dirty="0">
                <a:solidFill>
                  <a:srgbClr val="013889"/>
                </a:solidFill>
                <a:effectLst/>
                <a:latin typeface="Century Gothic" panose="020B0502020202020204" pitchFamily="34" charset="0"/>
                <a:cs typeface="Arial" panose="020B0604020202020204" pitchFamily="34" charset="0"/>
              </a:rPr>
              <a:t>Los lideres de proyectos de TI son ingeniosos que saben como adaptar y gestionar los proyectos complejos para que arriben a la línea de llegada una y otra vez, aunque no sea una tarea sencilla.</a:t>
            </a:r>
          </a:p>
          <a:p>
            <a:pPr algn="l" fontAlgn="auto"/>
            <a:r>
              <a:rPr lang="es-MX" sz="1200" b="0" i="0" dirty="0">
                <a:solidFill>
                  <a:srgbClr val="013889"/>
                </a:solidFill>
                <a:effectLst/>
                <a:latin typeface="Century Gothic" panose="020B0502020202020204" pitchFamily="34" charset="0"/>
                <a:cs typeface="Arial" panose="020B0604020202020204" pitchFamily="34" charset="0"/>
              </a:rPr>
              <a:t>Como gerente de proyectos de TI, desarrollas tecnología flexible y fácil de usar para los consumidores, al mismo tiempo que haces un seguimiento del progreso de los miembros de tu equipo. Nos preguntamos cómo eres capaz de gestionarlo todo. Suponemos que tu secreto es un </a:t>
            </a:r>
            <a:r>
              <a:rPr lang="es-MX" sz="1200" b="0" i="0" u="none" strike="noStrike" dirty="0">
                <a:solidFill>
                  <a:srgbClr val="013889"/>
                </a:solidFill>
                <a:effectLst/>
                <a:latin typeface="Century Gothic" panose="020B0502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software de gestión de proyectos de TI</a:t>
            </a:r>
            <a:r>
              <a:rPr lang="es-MX" sz="1200" b="0" i="0" dirty="0">
                <a:solidFill>
                  <a:srgbClr val="013889"/>
                </a:solidFill>
                <a:effectLst/>
                <a:latin typeface="Century Gothic" panose="020B0502020202020204" pitchFamily="34" charset="0"/>
                <a:cs typeface="Arial" panose="020B0604020202020204" pitchFamily="34" charset="0"/>
              </a:rPr>
              <a:t>.</a:t>
            </a:r>
          </a:p>
          <a:p>
            <a:pPr algn="l" fontAlgn="auto"/>
            <a:r>
              <a:rPr lang="es-MX" sz="1200" b="0" i="0" dirty="0">
                <a:solidFill>
                  <a:srgbClr val="013889"/>
                </a:solidFill>
                <a:effectLst/>
                <a:latin typeface="Century Gothic" panose="020B0502020202020204" pitchFamily="34" charset="0"/>
                <a:cs typeface="Arial" panose="020B0604020202020204" pitchFamily="34" charset="0"/>
              </a:rPr>
              <a:t>Tener implementado el software de gestión de TI adecuado puede ser la clave del éxito del proyecto. Esta guía describe qué es la gestión de proyectos de TI y ofrece consejos para gestionar proyectos de TI.</a:t>
            </a:r>
          </a:p>
          <a:p>
            <a:pPr algn="just" fontAlgn="auto"/>
            <a:r>
              <a:rPr lang="es-MX" sz="1200" b="0" i="0" dirty="0">
                <a:solidFill>
                  <a:srgbClr val="013889"/>
                </a:solidFill>
                <a:effectLst/>
                <a:latin typeface="Century Gothic" panose="020B0502020202020204" pitchFamily="34" charset="0"/>
                <a:cs typeface="Arial" panose="020B0604020202020204" pitchFamily="34" charset="0"/>
              </a:rPr>
              <a:t>¿Qué es la gestión de proyectos de TI?</a:t>
            </a:r>
          </a:p>
          <a:p>
            <a:pPr algn="just" fontAlgn="auto"/>
            <a:r>
              <a:rPr lang="es-MX" sz="1200" b="0" i="0" dirty="0">
                <a:solidFill>
                  <a:srgbClr val="013889"/>
                </a:solidFill>
                <a:effectLst/>
                <a:latin typeface="Century Gothic" panose="020B0502020202020204" pitchFamily="34" charset="0"/>
                <a:cs typeface="Arial" panose="020B0604020202020204" pitchFamily="34" charset="0"/>
              </a:rPr>
              <a:t>La gestión de proyectos de TI se entiende como el proceso de gestionar, planificar y desarrollar proyectos de tecnología de la información. Este tipo de proyectos existen en una amplia gama de sectores, que incluyen software, seguridad de la información, sistemas de información, comunicaciones, hardware, redes, bases de datos y aplicaciones móviles.</a:t>
            </a:r>
          </a:p>
          <a:p>
            <a:pPr algn="just" fontAlgn="auto"/>
            <a:r>
              <a:rPr lang="es-MX" sz="1200" b="0" i="0" dirty="0">
                <a:solidFill>
                  <a:srgbClr val="013889"/>
                </a:solidFill>
                <a:effectLst/>
                <a:latin typeface="Century Gothic" panose="020B0502020202020204" pitchFamily="34" charset="0"/>
                <a:cs typeface="Arial" panose="020B0604020202020204" pitchFamily="34" charset="0"/>
              </a:rPr>
              <a:t>Los desarrolladores de proyectos de TI ofrecen un producto o servicio, mientras que los gerentes se encargan de la gestión de proyectos de TI. Los gerentes son responsables de comunicar las expectativas y mantener los proyectos en curso y dentro del presupuesto asignado, para garantizar que todo funcione sin problemas.</a:t>
            </a:r>
          </a:p>
          <a:p>
            <a:pPr algn="l" fontAlgn="auto"/>
            <a:endParaRPr lang="es-MX" sz="1200" b="0" i="0" dirty="0">
              <a:solidFill>
                <a:srgbClr val="013889"/>
              </a:solidFill>
              <a:effectLst/>
              <a:latin typeface="Century Gothic" panose="020B0502020202020204" pitchFamily="34" charset="0"/>
            </a:endParaRPr>
          </a:p>
          <a:p>
            <a:pPr algn="just"/>
            <a:endParaRPr lang="es-CO" sz="1200" dirty="0">
              <a:solidFill>
                <a:srgbClr val="013889"/>
              </a:solidFill>
              <a:latin typeface="Century Gothic" panose="020B0502020202020204" pitchFamily="34" charset="0"/>
              <a:cs typeface="Arial" panose="020B0604020202020204" pitchFamily="34" charset="0"/>
            </a:endParaRPr>
          </a:p>
        </p:txBody>
      </p:sp>
    </p:spTree>
    <p:extLst>
      <p:ext uri="{BB962C8B-B14F-4D97-AF65-F5344CB8AC3E}">
        <p14:creationId xmlns:p14="http://schemas.microsoft.com/office/powerpoint/2010/main" val="3455569011"/>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sp>
        <p:nvSpPr>
          <p:cNvPr id="8" name="Elipse 7">
            <a:extLst>
              <a:ext uri="{FF2B5EF4-FFF2-40B4-BE49-F238E27FC236}">
                <a16:creationId xmlns:a16="http://schemas.microsoft.com/office/drawing/2014/main" id="{7BB0EC20-5462-9CE0-1A55-3F7095B18229}"/>
              </a:ext>
            </a:extLst>
          </p:cNvPr>
          <p:cNvSpPr/>
          <p:nvPr/>
        </p:nvSpPr>
        <p:spPr>
          <a:xfrm>
            <a:off x="7278978"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Imagen 14">
            <a:extLst>
              <a:ext uri="{FF2B5EF4-FFF2-40B4-BE49-F238E27FC236}">
                <a16:creationId xmlns:a16="http://schemas.microsoft.com/office/drawing/2014/main" id="{465C92A8-DD72-3F23-3EEE-A70A68BD4E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39808" y="4492171"/>
            <a:ext cx="1352276" cy="2365829"/>
          </a:xfrm>
          <a:prstGeom prst="rect">
            <a:avLst/>
          </a:prstGeom>
        </p:spPr>
      </p:pic>
      <p:sp>
        <p:nvSpPr>
          <p:cNvPr id="17" name="Marcador de pie de página 1">
            <a:extLst>
              <a:ext uri="{FF2B5EF4-FFF2-40B4-BE49-F238E27FC236}">
                <a16:creationId xmlns:a16="http://schemas.microsoft.com/office/drawing/2014/main" id="{22FCC395-FCCC-0201-A9A0-5074AADBF9ED}"/>
              </a:ext>
            </a:extLst>
          </p:cNvPr>
          <p:cNvSpPr>
            <a:spLocks noGrp="1"/>
          </p:cNvSpPr>
          <p:nvPr>
            <p:ph type="ftr" sz="quarter" idx="11"/>
          </p:nvPr>
        </p:nvSpPr>
        <p:spPr>
          <a:xfrm>
            <a:off x="-114300" y="6318251"/>
            <a:ext cx="3086100" cy="365125"/>
          </a:xfrm>
        </p:spPr>
        <p:txBody>
          <a:bodyPr/>
          <a:lstStyle/>
          <a:p>
            <a:r>
              <a:rPr lang="es-MX" dirty="0" err="1">
                <a:solidFill>
                  <a:srgbClr val="013889"/>
                </a:solidFill>
              </a:rPr>
              <a:t>Bibliografia</a:t>
            </a:r>
            <a:r>
              <a:rPr lang="es-MX" dirty="0">
                <a:solidFill>
                  <a:srgbClr val="013889"/>
                </a:solidFill>
              </a:rPr>
              <a:t>: </a:t>
            </a:r>
            <a:r>
              <a:rPr lang="es-MX" dirty="0" err="1">
                <a:solidFill>
                  <a:srgbClr val="013889"/>
                </a:solidFill>
              </a:rPr>
              <a:t>it-project-management</a:t>
            </a:r>
            <a:endParaRPr lang="en-US" dirty="0">
              <a:solidFill>
                <a:srgbClr val="013889"/>
              </a:solidFill>
            </a:endParaRPr>
          </a:p>
        </p:txBody>
      </p:sp>
      <p:sp>
        <p:nvSpPr>
          <p:cNvPr id="2" name="CuadroTexto 1">
            <a:extLst>
              <a:ext uri="{FF2B5EF4-FFF2-40B4-BE49-F238E27FC236}">
                <a16:creationId xmlns:a16="http://schemas.microsoft.com/office/drawing/2014/main" id="{B6BEE447-787A-EECF-EAA8-776DA107D599}"/>
              </a:ext>
            </a:extLst>
          </p:cNvPr>
          <p:cNvSpPr txBox="1"/>
          <p:nvPr/>
        </p:nvSpPr>
        <p:spPr>
          <a:xfrm>
            <a:off x="386968" y="698614"/>
            <a:ext cx="7228978" cy="1754326"/>
          </a:xfrm>
          <a:prstGeom prst="rect">
            <a:avLst/>
          </a:prstGeom>
          <a:noFill/>
        </p:spPr>
        <p:txBody>
          <a:bodyPr wrap="square">
            <a:spAutoFit/>
          </a:bodyPr>
          <a:lstStyle/>
          <a:p>
            <a:pPr algn="just" fontAlgn="auto"/>
            <a:r>
              <a:rPr lang="es-MX" sz="1200" b="1" i="0" dirty="0">
                <a:solidFill>
                  <a:srgbClr val="013889"/>
                </a:solidFill>
                <a:effectLst/>
                <a:latin typeface="Century Gothic" panose="020B0502020202020204" pitchFamily="34" charset="0"/>
                <a:cs typeface="Arial" panose="020B0604020202020204" pitchFamily="34" charset="0"/>
              </a:rPr>
              <a:t>Fases de la gestión de proyectos de TI</a:t>
            </a:r>
          </a:p>
          <a:p>
            <a:pPr algn="just" fontAlgn="auto"/>
            <a:endParaRPr lang="es-MX" sz="1200" dirty="0">
              <a:solidFill>
                <a:srgbClr val="013889"/>
              </a:solidFill>
              <a:latin typeface="Century Gothic" panose="020B0502020202020204" pitchFamily="34" charset="0"/>
              <a:cs typeface="Arial" panose="020B0604020202020204" pitchFamily="34" charset="0"/>
            </a:endParaRPr>
          </a:p>
          <a:p>
            <a:pPr algn="just" fontAlgn="auto"/>
            <a:endParaRPr lang="es-MX" sz="1200" b="0" i="0" dirty="0">
              <a:solidFill>
                <a:srgbClr val="013889"/>
              </a:solidFill>
              <a:effectLst/>
              <a:latin typeface="Century Gothic" panose="020B0502020202020204" pitchFamily="34" charset="0"/>
              <a:cs typeface="Arial" panose="020B0604020202020204" pitchFamily="34" charset="0"/>
            </a:endParaRPr>
          </a:p>
          <a:p>
            <a:pPr algn="just" fontAlgn="auto"/>
            <a:r>
              <a:rPr lang="es-MX" sz="1200" b="0" i="0" dirty="0">
                <a:solidFill>
                  <a:srgbClr val="013889"/>
                </a:solidFill>
                <a:effectLst/>
                <a:latin typeface="Century Gothic" panose="020B0502020202020204" pitchFamily="34" charset="0"/>
                <a:cs typeface="Arial" panose="020B0604020202020204" pitchFamily="34" charset="0"/>
              </a:rPr>
              <a:t>Como gerente de proyectos de TI, si consideras las cinco fases de la gestión de proyectos de TI, puedes cumplir con las tareas complejas de forma más eficiente. Estas fases representan el ciclo de vida del proyecto en diferentes ámbitos laborales.</a:t>
            </a:r>
          </a:p>
          <a:p>
            <a:br>
              <a:rPr lang="es-MX" dirty="0">
                <a:solidFill>
                  <a:srgbClr val="013889"/>
                </a:solidFill>
                <a:latin typeface="Century Gothic" panose="020B0502020202020204" pitchFamily="34" charset="0"/>
              </a:rPr>
            </a:br>
            <a:endParaRPr lang="es-CO" dirty="0">
              <a:solidFill>
                <a:srgbClr val="013889"/>
              </a:solidFill>
              <a:latin typeface="Century Gothic" panose="020B0502020202020204" pitchFamily="34" charset="0"/>
            </a:endParaRPr>
          </a:p>
        </p:txBody>
      </p:sp>
      <p:pic>
        <p:nvPicPr>
          <p:cNvPr id="3" name="Picture 2" descr="Fases de la gestión de proyectos de TI">
            <a:extLst>
              <a:ext uri="{FF2B5EF4-FFF2-40B4-BE49-F238E27FC236}">
                <a16:creationId xmlns:a16="http://schemas.microsoft.com/office/drawing/2014/main" id="{E46AD081-D410-9AEF-2E1E-00F8CEE20B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539" y="2080591"/>
            <a:ext cx="8335618" cy="4028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49148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32779" t="12499" r="32084" b="37223"/>
          <a:stretch/>
        </p:blipFill>
        <p:spPr>
          <a:xfrm>
            <a:off x="8334376" y="99756"/>
            <a:ext cx="688874" cy="985662"/>
          </a:xfrm>
          <a:prstGeom prst="rect">
            <a:avLst/>
          </a:prstGeom>
        </p:spPr>
      </p:pic>
      <p:pic>
        <p:nvPicPr>
          <p:cNvPr id="6" name="Imagen 5">
            <a:extLst>
              <a:ext uri="{FF2B5EF4-FFF2-40B4-BE49-F238E27FC236}">
                <a16:creationId xmlns:a16="http://schemas.microsoft.com/office/drawing/2014/main" id="{C24DE9AD-8CA6-969F-6723-F098C1ED981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6322" r="44843"/>
          <a:stretch/>
        </p:blipFill>
        <p:spPr>
          <a:xfrm rot="10800000">
            <a:off x="0" y="-427193"/>
            <a:ext cx="2640563" cy="2002969"/>
          </a:xfrm>
          <a:prstGeom prst="rect">
            <a:avLst/>
          </a:prstGeom>
        </p:spPr>
      </p:pic>
      <p:sp>
        <p:nvSpPr>
          <p:cNvPr id="8" name="Elipse 7">
            <a:extLst>
              <a:ext uri="{FF2B5EF4-FFF2-40B4-BE49-F238E27FC236}">
                <a16:creationId xmlns:a16="http://schemas.microsoft.com/office/drawing/2014/main" id="{7BB0EC20-5462-9CE0-1A55-3F7095B18229}"/>
              </a:ext>
            </a:extLst>
          </p:cNvPr>
          <p:cNvSpPr/>
          <p:nvPr/>
        </p:nvSpPr>
        <p:spPr>
          <a:xfrm>
            <a:off x="7278978" y="5030891"/>
            <a:ext cx="3313967" cy="3130062"/>
          </a:xfrm>
          <a:prstGeom prst="ellipse">
            <a:avLst/>
          </a:prstGeom>
          <a:gradFill flip="none" rotWithShape="1">
            <a:gsLst>
              <a:gs pos="0">
                <a:srgbClr val="EC035F">
                  <a:shade val="30000"/>
                  <a:satMod val="115000"/>
                </a:srgbClr>
              </a:gs>
              <a:gs pos="50000">
                <a:srgbClr val="EC035F">
                  <a:shade val="67500"/>
                  <a:satMod val="115000"/>
                </a:srgbClr>
              </a:gs>
              <a:gs pos="100000">
                <a:srgbClr val="EC035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Imagen 14">
            <a:extLst>
              <a:ext uri="{FF2B5EF4-FFF2-40B4-BE49-F238E27FC236}">
                <a16:creationId xmlns:a16="http://schemas.microsoft.com/office/drawing/2014/main" id="{465C92A8-DD72-3F23-3EEE-A70A68BD4E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504" b="65503"/>
          <a:stretch/>
        </p:blipFill>
        <p:spPr>
          <a:xfrm>
            <a:off x="6939808" y="4492171"/>
            <a:ext cx="1352276" cy="2365829"/>
          </a:xfrm>
          <a:prstGeom prst="rect">
            <a:avLst/>
          </a:prstGeom>
        </p:spPr>
      </p:pic>
      <p:sp>
        <p:nvSpPr>
          <p:cNvPr id="17" name="Marcador de pie de página 1">
            <a:extLst>
              <a:ext uri="{FF2B5EF4-FFF2-40B4-BE49-F238E27FC236}">
                <a16:creationId xmlns:a16="http://schemas.microsoft.com/office/drawing/2014/main" id="{22FCC395-FCCC-0201-A9A0-5074AADBF9ED}"/>
              </a:ext>
            </a:extLst>
          </p:cNvPr>
          <p:cNvSpPr>
            <a:spLocks noGrp="1"/>
          </p:cNvSpPr>
          <p:nvPr>
            <p:ph type="ftr" sz="quarter" idx="11"/>
          </p:nvPr>
        </p:nvSpPr>
        <p:spPr>
          <a:xfrm>
            <a:off x="-114300" y="6318251"/>
            <a:ext cx="3086100" cy="365125"/>
          </a:xfrm>
        </p:spPr>
        <p:txBody>
          <a:bodyPr/>
          <a:lstStyle/>
          <a:p>
            <a:r>
              <a:rPr lang="es-MX" dirty="0" err="1">
                <a:solidFill>
                  <a:srgbClr val="013889"/>
                </a:solidFill>
              </a:rPr>
              <a:t>Bibliografia</a:t>
            </a:r>
            <a:r>
              <a:rPr lang="es-MX" dirty="0">
                <a:solidFill>
                  <a:srgbClr val="013889"/>
                </a:solidFill>
              </a:rPr>
              <a:t>: </a:t>
            </a:r>
            <a:r>
              <a:rPr lang="es-MX" dirty="0" err="1">
                <a:solidFill>
                  <a:srgbClr val="013889"/>
                </a:solidFill>
              </a:rPr>
              <a:t>it-project-management</a:t>
            </a:r>
            <a:endParaRPr lang="en-US" dirty="0">
              <a:solidFill>
                <a:srgbClr val="013889"/>
              </a:solidFill>
            </a:endParaRPr>
          </a:p>
        </p:txBody>
      </p:sp>
      <p:sp>
        <p:nvSpPr>
          <p:cNvPr id="5" name="CuadroTexto 4">
            <a:extLst>
              <a:ext uri="{FF2B5EF4-FFF2-40B4-BE49-F238E27FC236}">
                <a16:creationId xmlns:a16="http://schemas.microsoft.com/office/drawing/2014/main" id="{F47D024F-778D-8A33-079C-7385FCA15A3C}"/>
              </a:ext>
            </a:extLst>
          </p:cNvPr>
          <p:cNvSpPr txBox="1"/>
          <p:nvPr/>
        </p:nvSpPr>
        <p:spPr>
          <a:xfrm>
            <a:off x="427556" y="1477961"/>
            <a:ext cx="7725844" cy="4339650"/>
          </a:xfrm>
          <a:prstGeom prst="rect">
            <a:avLst/>
          </a:prstGeom>
          <a:noFill/>
        </p:spPr>
        <p:txBody>
          <a:bodyPr wrap="square">
            <a:spAutoFit/>
          </a:bodyPr>
          <a:lstStyle/>
          <a:p>
            <a:pPr algn="just" fontAlgn="auto"/>
            <a:r>
              <a:rPr lang="es-MX" sz="1200" b="1" i="0" dirty="0">
                <a:solidFill>
                  <a:srgbClr val="013889"/>
                </a:solidFill>
                <a:effectLst/>
                <a:latin typeface="Century Gothic" panose="020B0502020202020204" pitchFamily="34" charset="0"/>
                <a:cs typeface="Arial" panose="020B0604020202020204" pitchFamily="34" charset="0"/>
              </a:rPr>
              <a:t>Iniciación</a:t>
            </a:r>
          </a:p>
          <a:p>
            <a:pPr algn="just" fontAlgn="auto"/>
            <a:endParaRPr lang="es-MX" sz="1200" b="0" i="0" dirty="0">
              <a:solidFill>
                <a:srgbClr val="013889"/>
              </a:solidFill>
              <a:effectLst/>
              <a:latin typeface="Century Gothic" panose="020B0502020202020204" pitchFamily="34" charset="0"/>
              <a:cs typeface="Arial" panose="020B0604020202020204" pitchFamily="34" charset="0"/>
            </a:endParaRPr>
          </a:p>
          <a:p>
            <a:pPr algn="just" fontAlgn="auto"/>
            <a:r>
              <a:rPr lang="es-MX" sz="1200" b="0" i="0" dirty="0">
                <a:solidFill>
                  <a:srgbClr val="013889"/>
                </a:solidFill>
                <a:effectLst/>
                <a:latin typeface="Century Gothic" panose="020B0502020202020204" pitchFamily="34" charset="0"/>
                <a:cs typeface="Arial" panose="020B0604020202020204" pitchFamily="34" charset="0"/>
              </a:rPr>
              <a:t>Durante la fase de iniciación, determina las necesidades del proyecto y redacta una propuesta de proyecto. Antes de seguir adelante, asegúrate de confirmar que el proyecto es viable para el equipo y la empresa en general, y que vale el tiempo y los recursos asignados.</a:t>
            </a:r>
          </a:p>
          <a:p>
            <a:pPr algn="just" fontAlgn="auto"/>
            <a:endParaRPr lang="es-MX" sz="1200" dirty="0">
              <a:solidFill>
                <a:srgbClr val="013889"/>
              </a:solidFill>
              <a:latin typeface="Century Gothic" panose="020B0502020202020204" pitchFamily="34" charset="0"/>
              <a:cs typeface="Arial" panose="020B0604020202020204" pitchFamily="34" charset="0"/>
            </a:endParaRPr>
          </a:p>
          <a:p>
            <a:pPr algn="just" fontAlgn="auto"/>
            <a:r>
              <a:rPr lang="es-MX" sz="1200" b="1" i="0" dirty="0">
                <a:solidFill>
                  <a:srgbClr val="013889"/>
                </a:solidFill>
                <a:effectLst/>
                <a:latin typeface="Century Gothic" panose="020B0502020202020204" pitchFamily="34" charset="0"/>
                <a:cs typeface="Arial" panose="020B0604020202020204" pitchFamily="34" charset="0"/>
              </a:rPr>
              <a:t>Planificación</a:t>
            </a:r>
          </a:p>
          <a:p>
            <a:pPr algn="just" fontAlgn="auto"/>
            <a:endParaRPr lang="es-MX" sz="1200" b="1" i="0" dirty="0">
              <a:solidFill>
                <a:srgbClr val="013889"/>
              </a:solidFill>
              <a:effectLst/>
              <a:latin typeface="Century Gothic" panose="020B0502020202020204" pitchFamily="34" charset="0"/>
              <a:cs typeface="Arial" panose="020B0604020202020204" pitchFamily="34" charset="0"/>
            </a:endParaRPr>
          </a:p>
          <a:p>
            <a:pPr algn="just" fontAlgn="auto"/>
            <a:r>
              <a:rPr lang="es-MX" sz="1200" b="0" i="0" dirty="0">
                <a:solidFill>
                  <a:srgbClr val="013889"/>
                </a:solidFill>
                <a:effectLst/>
                <a:latin typeface="Century Gothic" panose="020B0502020202020204" pitchFamily="34" charset="0"/>
                <a:cs typeface="Arial" panose="020B0604020202020204" pitchFamily="34" charset="0"/>
              </a:rPr>
              <a:t>La fase de planificación requiere de colaboración entre tú, como gerente del proyecto de TI, y tu equipo. </a:t>
            </a:r>
          </a:p>
          <a:p>
            <a:pPr algn="just" fontAlgn="auto"/>
            <a:endParaRPr lang="es-MX" sz="1200" dirty="0">
              <a:solidFill>
                <a:srgbClr val="013889"/>
              </a:solidFill>
              <a:latin typeface="Century Gothic" panose="020B0502020202020204" pitchFamily="34" charset="0"/>
              <a:cs typeface="Arial" panose="020B0604020202020204" pitchFamily="34" charset="0"/>
            </a:endParaRPr>
          </a:p>
          <a:p>
            <a:pPr algn="just" fontAlgn="auto"/>
            <a:r>
              <a:rPr lang="es-MX" sz="1200" b="0" i="0" dirty="0">
                <a:solidFill>
                  <a:srgbClr val="013889"/>
                </a:solidFill>
                <a:effectLst/>
                <a:latin typeface="Century Gothic" panose="020B0502020202020204" pitchFamily="34" charset="0"/>
                <a:cs typeface="Arial" panose="020B0604020202020204" pitchFamily="34" charset="0"/>
              </a:rPr>
              <a:t>La planificación del proyecto implica establecer presupuestos, identificar riesgos y definir objetivos claros que esperas alcanzar. Una </a:t>
            </a:r>
            <a:r>
              <a:rPr lang="es-MX" sz="1200" b="0" i="0" u="none" strike="noStrike" dirty="0">
                <a:solidFill>
                  <a:srgbClr val="013889"/>
                </a:solidFill>
                <a:effectLst/>
                <a:latin typeface="Century Gothic" panose="020B0502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plantilla para hoja de ruta del producto</a:t>
            </a:r>
            <a:r>
              <a:rPr lang="es-MX" sz="1200" b="0" i="0" dirty="0">
                <a:solidFill>
                  <a:srgbClr val="013889"/>
                </a:solidFill>
                <a:effectLst/>
                <a:latin typeface="Century Gothic" panose="020B0502020202020204" pitchFamily="34" charset="0"/>
                <a:cs typeface="Arial" panose="020B0604020202020204" pitchFamily="34" charset="0"/>
              </a:rPr>
              <a:t> puede ayudarte a planificar los objetivos que luego puedes consultar a lo largo del ciclo de vida del proyecto.</a:t>
            </a:r>
          </a:p>
          <a:p>
            <a:pPr algn="just" fontAlgn="auto"/>
            <a:endParaRPr lang="es-MX" sz="1200" b="0" i="0" dirty="0">
              <a:solidFill>
                <a:srgbClr val="013889"/>
              </a:solidFill>
              <a:effectLst/>
              <a:latin typeface="Century Gothic" panose="020B0502020202020204" pitchFamily="34" charset="0"/>
              <a:cs typeface="Arial" panose="020B0604020202020204" pitchFamily="34" charset="0"/>
            </a:endParaRPr>
          </a:p>
          <a:p>
            <a:pPr algn="just" fontAlgn="auto"/>
            <a:r>
              <a:rPr lang="es-MX" sz="1200" b="1" i="0" dirty="0">
                <a:solidFill>
                  <a:srgbClr val="013889"/>
                </a:solidFill>
                <a:effectLst/>
                <a:latin typeface="Century Gothic" panose="020B0502020202020204" pitchFamily="34" charset="0"/>
                <a:cs typeface="Arial" panose="020B0604020202020204" pitchFamily="34" charset="0"/>
              </a:rPr>
              <a:t>Ejecución</a:t>
            </a:r>
          </a:p>
          <a:p>
            <a:pPr algn="just" fontAlgn="auto"/>
            <a:endParaRPr lang="es-MX" sz="1200" b="1" i="0" dirty="0">
              <a:solidFill>
                <a:srgbClr val="013889"/>
              </a:solidFill>
              <a:effectLst/>
              <a:latin typeface="Century Gothic" panose="020B0502020202020204" pitchFamily="34" charset="0"/>
              <a:cs typeface="Arial" panose="020B0604020202020204" pitchFamily="34" charset="0"/>
            </a:endParaRPr>
          </a:p>
          <a:p>
            <a:pPr algn="just" fontAlgn="auto"/>
            <a:r>
              <a:rPr lang="es-MX" sz="1200" b="0" i="0" dirty="0">
                <a:solidFill>
                  <a:srgbClr val="013889"/>
                </a:solidFill>
                <a:effectLst/>
                <a:latin typeface="Century Gothic" panose="020B0502020202020204" pitchFamily="34" charset="0"/>
                <a:cs typeface="Arial" panose="020B0604020202020204" pitchFamily="34" charset="0"/>
              </a:rPr>
              <a:t>Durante la fase de ejecución, el equipo establece las entregas del proyecto. Los gerentes de proyectos de TI desempeñan un papel esencial al delegar las tareas y mantener abierta la comunicación entre todos los miembros del equipo. Usa un </a:t>
            </a:r>
            <a:r>
              <a:rPr lang="es-MX" sz="1200" b="0" i="0" u="none" strike="noStrike" dirty="0">
                <a:solidFill>
                  <a:srgbClr val="013889"/>
                </a:solidFill>
                <a:effectLst/>
                <a:latin typeface="Century Gothic" panose="020B0502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software de colaboración en equipo</a:t>
            </a:r>
            <a:r>
              <a:rPr lang="es-MX" sz="1200" b="0" i="0" dirty="0">
                <a:solidFill>
                  <a:srgbClr val="013889"/>
                </a:solidFill>
                <a:effectLst/>
                <a:latin typeface="Century Gothic" panose="020B0502020202020204" pitchFamily="34" charset="0"/>
                <a:cs typeface="Arial" panose="020B0604020202020204" pitchFamily="34" charset="0"/>
              </a:rPr>
              <a:t> para asegurarte de que todos los participantes estén en sintonía sobre quién hace qué y para cuándo. Es posible que durante la ejecución necesites volver a revisar el plan del proyecto, ya que estos suelen experimentar cambios a medida que avanza el trabajo.</a:t>
            </a:r>
          </a:p>
        </p:txBody>
      </p:sp>
    </p:spTree>
    <p:extLst>
      <p:ext uri="{BB962C8B-B14F-4D97-AF65-F5344CB8AC3E}">
        <p14:creationId xmlns:p14="http://schemas.microsoft.com/office/powerpoint/2010/main" val="2353385075"/>
      </p:ext>
    </p:extLst>
  </p:cSld>
  <p:clrMapOvr>
    <a:masterClrMapping/>
  </p:clrMapOvr>
  <p:transition spd="slow">
    <p:wipe/>
  </p:transition>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642</TotalTime>
  <Words>4195</Words>
  <Application>Microsoft Office PowerPoint</Application>
  <PresentationFormat>Presentación en pantalla (4:3)</PresentationFormat>
  <Paragraphs>237</Paragraphs>
  <Slides>41</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41</vt:i4>
      </vt:variant>
    </vt:vector>
  </HeadingPairs>
  <TitlesOfParts>
    <vt:vector size="48" baseType="lpstr">
      <vt:lpstr>Arial</vt:lpstr>
      <vt:lpstr>Calibri</vt:lpstr>
      <vt:lpstr>Calibri Light</vt:lpstr>
      <vt:lpstr>Century Gothic</vt:lpstr>
      <vt:lpstr>Contradiction</vt:lpstr>
      <vt:lpstr>Morn Thin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HP</dc:creator>
  <cp:lastModifiedBy>Mauricio Reyes</cp:lastModifiedBy>
  <cp:revision>30</cp:revision>
  <dcterms:modified xsi:type="dcterms:W3CDTF">2023-03-26T19:01:23Z</dcterms:modified>
</cp:coreProperties>
</file>